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22"/>
  </p:notesMasterIdLst>
  <p:sldIdLst>
    <p:sldId id="256" r:id="rId2"/>
    <p:sldId id="304" r:id="rId3"/>
    <p:sldId id="326" r:id="rId4"/>
    <p:sldId id="305" r:id="rId5"/>
    <p:sldId id="308" r:id="rId6"/>
    <p:sldId id="309" r:id="rId7"/>
    <p:sldId id="318" r:id="rId8"/>
    <p:sldId id="319" r:id="rId9"/>
    <p:sldId id="320" r:id="rId10"/>
    <p:sldId id="306" r:id="rId11"/>
    <p:sldId id="307" r:id="rId12"/>
    <p:sldId id="311" r:id="rId13"/>
    <p:sldId id="312" r:id="rId14"/>
    <p:sldId id="314" r:id="rId15"/>
    <p:sldId id="322" r:id="rId16"/>
    <p:sldId id="315" r:id="rId17"/>
    <p:sldId id="321" r:id="rId18"/>
    <p:sldId id="316" r:id="rId19"/>
    <p:sldId id="317" r:id="rId20"/>
    <p:sldId id="283" r:id="rId21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3"/>
      <p:bold r:id="rId24"/>
    </p:embeddedFont>
    <p:embeddedFont>
      <p:font typeface="Mulish" panose="020B0604020202020204" charset="0"/>
      <p:regular r:id="rId25"/>
      <p:bold r:id="rId26"/>
      <p:italic r:id="rId27"/>
      <p:boldItalic r:id="rId28"/>
    </p:embeddedFont>
    <p:embeddedFont>
      <p:font typeface="Nunito Light" pitchFamily="2" charset="0"/>
      <p:regular r:id="rId29"/>
      <p:italic r:id="rId30"/>
    </p:embeddedFont>
    <p:embeddedFont>
      <p:font typeface="Quicksand" panose="020B0604020202020204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9" userDrawn="1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orient="horz" pos="5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DC2F197-60B3-4F25-9A83-208F22437DF8}">
  <a:tblStyle styleId="{8DC2F197-60B3-4F25-9A83-208F22437D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356" y="64"/>
      </p:cViewPr>
      <p:guideLst>
        <p:guide orient="horz" pos="169"/>
        <p:guide pos="295"/>
        <p:guide orient="horz" pos="5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94980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69394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65190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1340135a08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1340135a08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139" y="148088"/>
            <a:ext cx="8917070" cy="4844403"/>
          </a:xfrm>
          <a:prstGeom prst="rect">
            <a:avLst/>
          </a:prstGeom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9200" y="1424875"/>
            <a:ext cx="5925600" cy="2079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609200" y="3573775"/>
            <a:ext cx="59427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0042" y="3679538"/>
            <a:ext cx="787104" cy="11249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3" name="Google Shape;33;p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2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9pPr>
          </a:lstStyle>
          <a:p>
            <a:endParaRPr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0846" y="3968511"/>
            <a:ext cx="787104" cy="11249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720000" y="1413525"/>
            <a:ext cx="4294800" cy="20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9"/>
          <p:cNvSpPr txBox="1">
            <a:spLocks noGrp="1"/>
          </p:cNvSpPr>
          <p:nvPr>
            <p:ph type="subTitle" idx="1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0" name="Google Shape;80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3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3"/>
          <p:cNvSpPr txBox="1">
            <a:spLocks noGrp="1"/>
          </p:cNvSpPr>
          <p:nvPr>
            <p:ph type="title"/>
          </p:nvPr>
        </p:nvSpPr>
        <p:spPr>
          <a:xfrm>
            <a:off x="2347938" y="5400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1"/>
          </p:nvPr>
        </p:nvSpPr>
        <p:spPr>
          <a:xfrm>
            <a:off x="2347900" y="1717825"/>
            <a:ext cx="4448100" cy="12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cxnSp>
        <p:nvCxnSpPr>
          <p:cNvPr id="258" name="Google Shape;258;p23"/>
          <p:cNvCxnSpPr/>
          <p:nvPr/>
        </p:nvCxnSpPr>
        <p:spPr>
          <a:xfrm rot="10800000" flipH="1">
            <a:off x="347659" y="4749851"/>
            <a:ext cx="8448600" cy="33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cxnSp>
        <p:nvCxnSpPr>
          <p:cNvPr id="265" name="Google Shape;265;p2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6" name="Google Shape;266;p24"/>
          <p:cNvSpPr txBox="1">
            <a:spLocks noGrp="1"/>
          </p:cNvSpPr>
          <p:nvPr>
            <p:ph type="sldNum" idx="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lt1"/>
                </a:solidFill>
              </a:defRPr>
            </a:lvl1pPr>
            <a:lvl2pPr lvl="1" algn="ctr" rtl="0">
              <a:buNone/>
              <a:defRPr>
                <a:solidFill>
                  <a:schemeClr val="lt1"/>
                </a:solidFill>
              </a:defRPr>
            </a:lvl2pPr>
            <a:lvl3pPr lvl="2" algn="ctr" rtl="0">
              <a:buNone/>
              <a:defRPr>
                <a:solidFill>
                  <a:schemeClr val="lt1"/>
                </a:solidFill>
              </a:defRPr>
            </a:lvl3pPr>
            <a:lvl4pPr lvl="3" algn="ctr" rtl="0">
              <a:buNone/>
              <a:defRPr>
                <a:solidFill>
                  <a:schemeClr val="lt1"/>
                </a:solidFill>
              </a:defRPr>
            </a:lvl4pPr>
            <a:lvl5pPr lvl="4" algn="ctr" rtl="0">
              <a:buNone/>
              <a:defRPr>
                <a:solidFill>
                  <a:schemeClr val="lt1"/>
                </a:solidFill>
              </a:defRPr>
            </a:lvl5pPr>
            <a:lvl6pPr lvl="5" algn="ctr" rtl="0">
              <a:buNone/>
              <a:defRPr>
                <a:solidFill>
                  <a:schemeClr val="lt1"/>
                </a:solidFill>
              </a:defRPr>
            </a:lvl6pPr>
            <a:lvl7pPr lvl="6" algn="ctr" rtl="0">
              <a:buNone/>
              <a:defRPr>
                <a:solidFill>
                  <a:schemeClr val="lt1"/>
                </a:solidFill>
              </a:defRPr>
            </a:lvl7pPr>
            <a:lvl8pPr lvl="7" algn="ctr" rtl="0">
              <a:buNone/>
              <a:defRPr>
                <a:solidFill>
                  <a:schemeClr val="lt1"/>
                </a:solidFill>
              </a:defRPr>
            </a:lvl8pPr>
            <a:lvl9pPr lvl="8" algn="ctr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 dirty="0"/>
          </a:p>
        </p:txBody>
      </p:sp>
      <p:cxnSp>
        <p:nvCxnSpPr>
          <p:cNvPr id="267" name="Google Shape;267;p2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70" name="Google Shape;270;p25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4" name="Google Shape;274;p25"/>
          <p:cNvCxnSpPr/>
          <p:nvPr/>
        </p:nvCxnSpPr>
        <p:spPr>
          <a:xfrm rot="10800000" flipH="1">
            <a:off x="347659" y="4749851"/>
            <a:ext cx="8448600" cy="33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210" y="3789123"/>
            <a:ext cx="703924" cy="1006024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8" r:id="rId4"/>
    <p:sldLayoutId id="2147483669" r:id="rId5"/>
    <p:sldLayoutId id="2147483670" r:id="rId6"/>
    <p:sldLayoutId id="214748367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jpeg"/><Relationship Id="rId7" Type="http://schemas.openxmlformats.org/officeDocument/2006/relationships/hyperlink" Target="https://labelfaitmaison.ch/press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emf"/><Relationship Id="rId9" Type="http://schemas.openxmlformats.org/officeDocument/2006/relationships/image" Target="../media/image5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jpe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9"/>
          <p:cNvSpPr txBox="1">
            <a:spLocks noGrp="1"/>
          </p:cNvSpPr>
          <p:nvPr>
            <p:ph type="ctrTitle"/>
          </p:nvPr>
        </p:nvSpPr>
        <p:spPr>
          <a:xfrm>
            <a:off x="1515759" y="555413"/>
            <a:ext cx="6299284" cy="6834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dirty="0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0"/>
              </a:rPr>
              <a:t>LABEL FAIT MAISON</a:t>
            </a:r>
            <a:endParaRPr sz="4500" dirty="0">
              <a:solidFill>
                <a:schemeClr val="accent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286" name="Google Shape;286;p29"/>
          <p:cNvSpPr txBox="1">
            <a:spLocks noGrp="1"/>
          </p:cNvSpPr>
          <p:nvPr>
            <p:ph type="subTitle" idx="1"/>
          </p:nvPr>
        </p:nvSpPr>
        <p:spPr>
          <a:xfrm>
            <a:off x="1442340" y="1311136"/>
            <a:ext cx="59427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n>
                  <a:solidFill>
                    <a:schemeClr val="accent6"/>
                  </a:solidFill>
                </a:ln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0"/>
              </a:rPr>
              <a:t>Présentation</a:t>
            </a:r>
            <a:endParaRPr sz="2000" dirty="0">
              <a:ln>
                <a:solidFill>
                  <a:schemeClr val="accent6"/>
                </a:solidFill>
              </a:ln>
              <a:solidFill>
                <a:schemeClr val="accent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9" name="Google Shape;286;p29"/>
          <p:cNvSpPr txBox="1">
            <a:spLocks/>
          </p:cNvSpPr>
          <p:nvPr/>
        </p:nvSpPr>
        <p:spPr>
          <a:xfrm>
            <a:off x="1515759" y="4521061"/>
            <a:ext cx="59427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6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indent="0"/>
            <a:r>
              <a:rPr lang="fr-CH" dirty="0">
                <a:ln>
                  <a:solidFill>
                    <a:schemeClr val="accent6"/>
                  </a:solidFill>
                </a:ln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Labelfaitmaison.ch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8288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LES AVANTAGES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0001" y="1006752"/>
            <a:ext cx="3604350" cy="323310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sz="1600" b="1" dirty="0">
                <a:solidFill>
                  <a:schemeClr val="bg2"/>
                </a:solidFill>
                <a:latin typeface="Montserrat" panose="00000500000000000000" pitchFamily="2" charset="0"/>
              </a:rPr>
              <a:t>Pour les RESTAURATEURS</a:t>
            </a:r>
            <a:endParaRPr lang="fr-FR" sz="1000" b="1" dirty="0">
              <a:latin typeface="Montserra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b="1" dirty="0">
                <a:latin typeface="Montserrat" panose="00000500000000000000" pitchFamily="2" charset="0"/>
              </a:rPr>
              <a:t>Notoriété nationale</a:t>
            </a:r>
            <a:endParaRPr lang="fr-FR" dirty="0">
              <a:latin typeface="Montserra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>
                <a:latin typeface="Montserrat" panose="00000500000000000000" pitchFamily="2" charset="0"/>
              </a:rPr>
              <a:t>Reconnaissance du </a:t>
            </a:r>
            <a:r>
              <a:rPr lang="de-CH" dirty="0" err="1">
                <a:latin typeface="Montserrat" panose="00000500000000000000" pitchFamily="2" charset="0"/>
              </a:rPr>
              <a:t>savoir</a:t>
            </a:r>
            <a:r>
              <a:rPr lang="de-CH" dirty="0">
                <a:latin typeface="Montserrat" panose="00000500000000000000" pitchFamily="2" charset="0"/>
              </a:rPr>
              <a:t>-faire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>
                <a:latin typeface="Montserrat" panose="00000500000000000000" pitchFamily="2" charset="0"/>
              </a:rPr>
              <a:t>Positionnement</a:t>
            </a:r>
            <a:r>
              <a:rPr lang="de-CH" dirty="0">
                <a:latin typeface="Montserrat" panose="00000500000000000000" pitchFamily="2" charset="0"/>
              </a:rPr>
              <a:t> </a:t>
            </a:r>
            <a:r>
              <a:rPr lang="de-CH" dirty="0" err="1">
                <a:latin typeface="Montserrat" panose="00000500000000000000" pitchFamily="2" charset="0"/>
              </a:rPr>
              <a:t>authentique</a:t>
            </a:r>
            <a:r>
              <a:rPr lang="de-CH" dirty="0">
                <a:latin typeface="Montserrat" panose="00000500000000000000" pitchFamily="2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>
                <a:latin typeface="Montserrat" panose="00000500000000000000" pitchFamily="2" charset="0"/>
              </a:rPr>
              <a:t>Différenciation</a:t>
            </a:r>
            <a:r>
              <a:rPr lang="de-CH" dirty="0">
                <a:latin typeface="Montserrat" panose="00000500000000000000" pitchFamily="2" charset="0"/>
              </a:rPr>
              <a:t> </a:t>
            </a:r>
            <a:r>
              <a:rPr lang="de-CH" dirty="0" err="1">
                <a:latin typeface="Montserrat" panose="00000500000000000000" pitchFamily="2" charset="0"/>
              </a:rPr>
              <a:t>concurrence</a:t>
            </a:r>
            <a:r>
              <a:rPr lang="de-CH" dirty="0">
                <a:latin typeface="Montserrat" panose="00000500000000000000" pitchFamily="2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>
                <a:latin typeface="Montserrat" panose="00000500000000000000" pitchFamily="2" charset="0"/>
              </a:rPr>
              <a:t>Outil de communication simple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>
                <a:latin typeface="Montserrat" panose="00000500000000000000" pitchFamily="2" charset="0"/>
              </a:rPr>
              <a:t>Transparence - confiance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b="1" dirty="0">
                <a:latin typeface="Montserrat" panose="00000500000000000000" pitchFamily="2" charset="0"/>
              </a:rPr>
              <a:t>Image positive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Montserrat" panose="00000500000000000000" pitchFamily="2" charset="0"/>
              </a:rPr>
              <a:t>Accès à des événements, </a:t>
            </a:r>
            <a:br>
              <a:rPr lang="fr-FR" dirty="0">
                <a:latin typeface="Montserrat" panose="00000500000000000000" pitchFamily="2" charset="0"/>
              </a:rPr>
            </a:br>
            <a:r>
              <a:rPr lang="fr-FR" dirty="0">
                <a:latin typeface="Montserrat" panose="00000500000000000000" pitchFamily="2" charset="0"/>
              </a:rPr>
              <a:t>ateliers de cuisine, échanges etc. </a:t>
            </a:r>
          </a:p>
          <a:p>
            <a:endParaRPr lang="fr-CH" dirty="0">
              <a:latin typeface="Montserrat" panose="00000500000000000000" pitchFamily="2" charset="0"/>
            </a:endParaRPr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4863238" y="1006752"/>
            <a:ext cx="3560761" cy="3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indent="0" algn="ctr">
              <a:lnSpc>
                <a:spcPct val="150000"/>
              </a:lnSpc>
              <a:buFont typeface="Nunito Light"/>
              <a:buNone/>
            </a:pPr>
            <a:r>
              <a:rPr lang="fr-FR" sz="1600" b="1" dirty="0">
                <a:solidFill>
                  <a:schemeClr val="bg2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Pour les CLIENTS</a:t>
            </a:r>
            <a:endParaRPr lang="fr-FR" sz="1000" b="1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Transparence</a:t>
            </a:r>
            <a:endParaRPr lang="de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Garantie du « fait maison »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Goûts</a:t>
            </a: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dirty="0" err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authentiques</a:t>
            </a: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Eviter</a:t>
            </a: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de-CH" dirty="0" err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additifs</a:t>
            </a: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dirty="0" err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indésirables</a:t>
            </a: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Outil de sélection = </a:t>
            </a:r>
            <a:r>
              <a:rPr lang="fr-FR" dirty="0" err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Géocarte</a:t>
            </a:r>
            <a:endParaRPr lang="fr-FR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Réseaux sociaux : page nationale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Diversité : pour tous les goûts et tous les budgets</a:t>
            </a:r>
          </a:p>
        </p:txBody>
      </p:sp>
    </p:spTree>
    <p:extLst>
      <p:ext uri="{BB962C8B-B14F-4D97-AF65-F5344CB8AC3E}">
        <p14:creationId xmlns:p14="http://schemas.microsoft.com/office/powerpoint/2010/main" val="3463630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86280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LES AVANTAGES POUR TOUS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13" y="1060018"/>
            <a:ext cx="7704000" cy="2233160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Communication nationale centralisée, cohérence à travers toute la Suisse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CH" dirty="0">
              <a:latin typeface="Montserrat" panose="00000500000000000000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Label intégré dans les stratégies d’acteurs nationaux : </a:t>
            </a:r>
            <a:r>
              <a:rPr lang="fr-CH" dirty="0" err="1">
                <a:latin typeface="Montserrat" panose="00000500000000000000" pitchFamily="2" charset="0"/>
              </a:rPr>
              <a:t>GastroSuisse</a:t>
            </a:r>
            <a:r>
              <a:rPr lang="fr-CH" dirty="0">
                <a:latin typeface="Montserrat" panose="00000500000000000000" pitchFamily="2" charset="0"/>
              </a:rPr>
              <a:t>, Suisse Tourisme, Swiss Wine</a:t>
            </a:r>
          </a:p>
          <a:p>
            <a:pPr marL="0" indent="0">
              <a:buNone/>
            </a:pPr>
            <a:endParaRPr lang="fr-CH" dirty="0">
              <a:latin typeface="Montserrat" panose="00000500000000000000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Encouragement à la proximité, la saisonnalité, les produits du terroir, la durabilité,</a:t>
            </a:r>
            <a:br>
              <a:rPr lang="fr-CH" dirty="0">
                <a:latin typeface="Montserrat" panose="00000500000000000000" pitchFamily="2" charset="0"/>
              </a:rPr>
            </a:br>
            <a:r>
              <a:rPr lang="fr-CH" dirty="0">
                <a:latin typeface="Montserrat" panose="00000500000000000000" pitchFamily="2" charset="0"/>
              </a:rPr>
              <a:t>aux bonnes pratiques alimentaires, à la prévention sur la santé et les maladies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3785" y="3734871"/>
            <a:ext cx="2032725" cy="34861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0056" y="3502100"/>
            <a:ext cx="752475" cy="7524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0662" y="3734871"/>
            <a:ext cx="1103425" cy="53706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143" y="3468237"/>
            <a:ext cx="1902813" cy="107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58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0519" y="268288"/>
            <a:ext cx="7704000" cy="749437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CALENDRIER ACTIONS &amp; EVENTS 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F97B2A-B94B-8DA4-F911-283897EF4A1E}"/>
              </a:ext>
            </a:extLst>
          </p:cNvPr>
          <p:cNvSpPr txBox="1"/>
          <p:nvPr/>
        </p:nvSpPr>
        <p:spPr>
          <a:xfrm>
            <a:off x="480519" y="1070590"/>
            <a:ext cx="8023950" cy="35304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90000"/>
              </a:lnSpc>
            </a:pPr>
            <a:endParaRPr lang="fr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31 janvier au 15 février : 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Quinzaines des spécialités suisses AOP - IGP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i="1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12 au 22 mars : </a:t>
            </a:r>
            <a:r>
              <a:rPr lang="fr-CH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Gruyère AOP, le cœur fondant des quiches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CH" b="1" baseline="3000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septembre :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Rencontres partenaires / restaurateurs au Musée Olympique                                              Lausanne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17 au 27 septembre :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Plat signature durant la Semaine du Goût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 descr="Une image contenant table, nourriture, Snack, Restauration rapide&#10;&#10;Le contenu généré par l’IA peut être incorrect.">
            <a:extLst>
              <a:ext uri="{FF2B5EF4-FFF2-40B4-BE49-F238E27FC236}">
                <a16:creationId xmlns:a16="http://schemas.microsoft.com/office/drawing/2014/main" id="{DEC6EE4C-57FD-04D3-576A-6C4C7D894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860" y="1798148"/>
            <a:ext cx="2915375" cy="194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20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0516" y="299806"/>
            <a:ext cx="7704000" cy="572700"/>
          </a:xfrm>
        </p:spPr>
        <p:txBody>
          <a:bodyPr/>
          <a:lstStyle/>
          <a:p>
            <a:r>
              <a:rPr lang="fr-CH" sz="2800" dirty="0">
                <a:latin typeface="Montserrat" panose="00000500000000000000" pitchFamily="2" charset="0"/>
              </a:rPr>
              <a:t>ATELIERS DE CUISINE / MASTERCLASS POUR CHEFS</a:t>
            </a:r>
          </a:p>
        </p:txBody>
      </p:sp>
      <p:pic>
        <p:nvPicPr>
          <p:cNvPr id="9" name="Image 8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254" y="2652818"/>
            <a:ext cx="2515789" cy="1711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B9C25DB-1BD8-D070-B6F6-E1C4B43EC83F}"/>
              </a:ext>
            </a:extLst>
          </p:cNvPr>
          <p:cNvSpPr txBox="1"/>
          <p:nvPr/>
        </p:nvSpPr>
        <p:spPr>
          <a:xfrm>
            <a:off x="480516" y="1277257"/>
            <a:ext cx="8023950" cy="3476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90000"/>
              </a:lnSpc>
            </a:pPr>
            <a:endParaRPr lang="fr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23 février : 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Masterclass</a:t>
            </a: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: connaissances morceaux de viande et technologies culinaires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 Pinte Vaudoise, Pully, avec Gaël Brandy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i="1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20 avril : </a:t>
            </a:r>
            <a:r>
              <a:rPr lang="fr-CH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Masterclass</a:t>
            </a: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sans gluten/sans lactose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 Ateliers Serge Labrosse, Genève, avec Aurélie </a:t>
            </a:r>
            <a:r>
              <a:rPr lang="fr-CH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Stchepounoff</a:t>
            </a:r>
            <a:endParaRPr lang="fr-CH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28 septembre :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Atelier pâté en coûte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fr-CH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Zugorama</a:t>
            </a: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Crissier, avec Xavier Bats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fr-CH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959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2099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EVENTS B2B &amp; B2C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5883BC1-7C5E-4629-A33C-0E9BC957FD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87051" y="885838"/>
            <a:ext cx="4376786" cy="1539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334963" indent="-285750" defTabSz="91440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Animations et dégustations avec des chefs labellisés</a:t>
            </a:r>
          </a:p>
          <a:p>
            <a:pPr marL="49213" indent="0" defTabSz="914400">
              <a:lnSpc>
                <a:spcPct val="90000"/>
              </a:lnSpc>
              <a:buNone/>
            </a:pPr>
            <a:endParaRPr lang="fr-CH" dirty="0">
              <a:latin typeface="Montserrat" panose="00000500000000000000" pitchFamily="2" charset="0"/>
            </a:endParaRPr>
          </a:p>
          <a:p>
            <a:pPr marL="357188" indent="-307975" defTabSz="91440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Informer le grand public</a:t>
            </a:r>
          </a:p>
          <a:p>
            <a:pPr marL="357188" indent="-307975" defTabSz="914400"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fr-CH" dirty="0">
              <a:latin typeface="Montserrat" panose="00000500000000000000" pitchFamily="2" charset="0"/>
            </a:endParaRPr>
          </a:p>
          <a:p>
            <a:pPr marL="357188" indent="-307975" defTabSz="91440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Se faire connaître auprès des restaurateurs</a:t>
            </a:r>
          </a:p>
          <a:p>
            <a:pPr marL="49213" indent="0" defTabSz="914400">
              <a:lnSpc>
                <a:spcPct val="90000"/>
              </a:lnSpc>
              <a:buNone/>
            </a:pPr>
            <a:endParaRPr lang="fr-CH" dirty="0">
              <a:latin typeface="Montserrat" panose="00000500000000000000" pitchFamily="2" charset="0"/>
            </a:endParaRPr>
          </a:p>
          <a:p>
            <a:pPr marL="357188" indent="-307975" defTabSz="91440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Augmenter la notoriété du Label Fait Maison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6084CF-9934-E989-0AC0-E3C34B564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80187" y="1336118"/>
            <a:ext cx="2710100" cy="2032179"/>
          </a:xfrm>
          <a:prstGeom prst="rect">
            <a:avLst/>
          </a:prstGeom>
        </p:spPr>
      </p:pic>
      <p:pic>
        <p:nvPicPr>
          <p:cNvPr id="6" name="Image 5" descr="Une image contenant habits, personne, bâtiment, chaussures&#10;&#10;Le contenu généré par l’IA peut être incorrect.">
            <a:extLst>
              <a:ext uri="{FF2B5EF4-FFF2-40B4-BE49-F238E27FC236}">
                <a16:creationId xmlns:a16="http://schemas.microsoft.com/office/drawing/2014/main" id="{0C501685-B472-0CAC-2DED-8BD9C4DB95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524" y="2571750"/>
            <a:ext cx="2749004" cy="183266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189418A-8F6D-7D06-0A56-114CE60C25DB}"/>
              </a:ext>
            </a:extLst>
          </p:cNvPr>
          <p:cNvSpPr txBox="1"/>
          <p:nvPr/>
        </p:nvSpPr>
        <p:spPr>
          <a:xfrm>
            <a:off x="1136885" y="4412676"/>
            <a:ext cx="31598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sz="1200" i="1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Assemblée des délégués </a:t>
            </a:r>
            <a:r>
              <a:rPr lang="fr-CH" sz="1200" i="1" dirty="0" err="1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GastroSuisse</a:t>
            </a:r>
            <a:r>
              <a:rPr lang="fr-CH" sz="1200" i="1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, Lugano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5CF0E8-0313-2875-EDDC-12CD503A0FBE}"/>
              </a:ext>
            </a:extLst>
          </p:cNvPr>
          <p:cNvSpPr txBox="1"/>
          <p:nvPr/>
        </p:nvSpPr>
        <p:spPr>
          <a:xfrm>
            <a:off x="5428506" y="3746972"/>
            <a:ext cx="1876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sz="1200" i="1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Slow Food </a:t>
            </a:r>
            <a:r>
              <a:rPr lang="fr-CH" sz="1200" i="1" dirty="0" err="1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Market</a:t>
            </a:r>
            <a:r>
              <a:rPr lang="fr-CH" sz="1200" i="1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 Zürich</a:t>
            </a:r>
          </a:p>
        </p:txBody>
      </p:sp>
    </p:spTree>
    <p:extLst>
      <p:ext uri="{BB962C8B-B14F-4D97-AF65-F5344CB8AC3E}">
        <p14:creationId xmlns:p14="http://schemas.microsoft.com/office/powerpoint/2010/main" val="1699698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194DC-D996-E0E2-F3B4-1B8D666E8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59E38C40-F133-F4D6-7201-87ABE33049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0665"/>
          <a:stretch>
            <a:fillRect/>
          </a:stretch>
        </p:blipFill>
        <p:spPr>
          <a:xfrm>
            <a:off x="1178043" y="214594"/>
            <a:ext cx="6787913" cy="377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89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2325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SATISFACTION</a:t>
            </a:r>
          </a:p>
        </p:txBody>
      </p:sp>
      <p:pic>
        <p:nvPicPr>
          <p:cNvPr id="4" name="Image 3" descr="Une image contenant personne, nourriture, plat&#10;&#10;Description générée automatiquement">
            <a:extLst>
              <a:ext uri="{FF2B5EF4-FFF2-40B4-BE49-F238E27FC236}">
                <a16:creationId xmlns:a16="http://schemas.microsoft.com/office/drawing/2014/main" id="{7C53239B-7E9A-89E4-D3C9-288E241442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62725" y="123836"/>
            <a:ext cx="2480492" cy="4870096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4C01361B-CDF0-C187-7D4B-90778CE9F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4" y="835025"/>
            <a:ext cx="5959580" cy="3613826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defTabSz="914400">
              <a:buNone/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</a:rPr>
              <a:t>Une image très positive !</a:t>
            </a:r>
            <a:endParaRPr lang="fr-CH" b="1" dirty="0">
              <a:latin typeface="Montserrat" panose="00000500000000000000" pitchFamily="2" charset="0"/>
            </a:endParaRPr>
          </a:p>
          <a:p>
            <a:pPr marL="0" indent="0" defTabSz="914400">
              <a:spcBef>
                <a:spcPts val="0"/>
              </a:spcBef>
              <a:buNone/>
            </a:pPr>
            <a:r>
              <a:rPr lang="fr-CH" i="1" dirty="0">
                <a:latin typeface="Montserrat" panose="00000500000000000000" pitchFamily="2" charset="0"/>
              </a:rPr>
              <a:t>(résultats sondage interne juin 2022)</a:t>
            </a:r>
          </a:p>
          <a:p>
            <a:pPr marL="269875" indent="-269875" defTabSz="914400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fr-CH" dirty="0">
              <a:latin typeface="Montserrat" panose="00000500000000000000" pitchFamily="2" charset="0"/>
            </a:endParaRPr>
          </a:p>
          <a:p>
            <a:pPr marL="269875" indent="-269875" defTabSz="9144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CH" b="1" dirty="0">
                <a:latin typeface="Montserrat" panose="00000500000000000000" pitchFamily="2" charset="0"/>
              </a:rPr>
              <a:t>100% </a:t>
            </a:r>
            <a:r>
              <a:rPr lang="fr-CH" dirty="0">
                <a:latin typeface="Montserrat" panose="00000500000000000000" pitchFamily="2" charset="0"/>
              </a:rPr>
              <a:t>des labellisés </a:t>
            </a:r>
            <a:r>
              <a:rPr lang="fr-CH" b="1" dirty="0">
                <a:latin typeface="Montserrat" panose="00000500000000000000" pitchFamily="2" charset="0"/>
              </a:rPr>
              <a:t>recommandent</a:t>
            </a:r>
            <a:r>
              <a:rPr lang="fr-CH" dirty="0">
                <a:latin typeface="Montserrat" panose="00000500000000000000" pitchFamily="2" charset="0"/>
              </a:rPr>
              <a:t> le LFM à leurs collègues avec les mêmes valeurs</a:t>
            </a:r>
            <a:endParaRPr lang="fr-CH" b="1" dirty="0">
              <a:latin typeface="Montserrat" panose="00000500000000000000" pitchFamily="2" charset="0"/>
            </a:endParaRPr>
          </a:p>
          <a:p>
            <a:pPr marL="269875" indent="-269875" defTabSz="9144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CH" b="1" dirty="0">
                <a:latin typeface="Montserrat" panose="00000500000000000000" pitchFamily="2" charset="0"/>
              </a:rPr>
              <a:t>90,8% </a:t>
            </a:r>
            <a:r>
              <a:rPr lang="fr-CH" dirty="0">
                <a:latin typeface="Montserrat" panose="00000500000000000000" pitchFamily="2" charset="0"/>
              </a:rPr>
              <a:t>des labellisés estiment que le LFM </a:t>
            </a:r>
            <a:r>
              <a:rPr lang="fr-CH" b="1" dirty="0">
                <a:latin typeface="Montserrat" panose="00000500000000000000" pitchFamily="2" charset="0"/>
              </a:rPr>
              <a:t>améliore l’image </a:t>
            </a:r>
            <a:r>
              <a:rPr lang="fr-CH" dirty="0">
                <a:latin typeface="Montserrat" panose="00000500000000000000" pitchFamily="2" charset="0"/>
              </a:rPr>
              <a:t>de leur établissement</a:t>
            </a:r>
          </a:p>
          <a:p>
            <a:pPr marL="269875" indent="-269875" defTabSz="9144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CH" b="1" dirty="0">
                <a:latin typeface="Montserrat" panose="00000500000000000000" pitchFamily="2" charset="0"/>
              </a:rPr>
              <a:t>75,2% </a:t>
            </a:r>
            <a:r>
              <a:rPr lang="fr-CH" dirty="0">
                <a:latin typeface="Montserrat" panose="00000500000000000000" pitchFamily="2" charset="0"/>
              </a:rPr>
              <a:t>des clients jugent le LFM comme un </a:t>
            </a:r>
            <a:r>
              <a:rPr lang="fr-CH" b="1" dirty="0">
                <a:latin typeface="Montserrat" panose="00000500000000000000" pitchFamily="2" charset="0"/>
              </a:rPr>
              <a:t>facilitateur de choix</a:t>
            </a:r>
          </a:p>
          <a:p>
            <a:pPr marL="269875" indent="-269875" defTabSz="9144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CH" b="1" dirty="0">
                <a:latin typeface="Montserrat" panose="00000500000000000000" pitchFamily="2" charset="0"/>
              </a:rPr>
              <a:t>88,1% </a:t>
            </a:r>
            <a:r>
              <a:rPr lang="fr-CH" dirty="0">
                <a:latin typeface="Montserrat" panose="00000500000000000000" pitchFamily="2" charset="0"/>
              </a:rPr>
              <a:t>des clients sont prêts à </a:t>
            </a:r>
            <a:r>
              <a:rPr lang="fr-CH" b="1" dirty="0">
                <a:latin typeface="Montserrat" panose="00000500000000000000" pitchFamily="2" charset="0"/>
              </a:rPr>
              <a:t>payer davantage </a:t>
            </a:r>
            <a:r>
              <a:rPr lang="fr-CH" dirty="0">
                <a:latin typeface="Montserrat" panose="00000500000000000000" pitchFamily="2" charset="0"/>
              </a:rPr>
              <a:t>un plat «fait maison»</a:t>
            </a:r>
          </a:p>
          <a:p>
            <a:pPr marL="269875" indent="-269875" defTabSz="914400">
              <a:buFont typeface="Courier New" panose="02070309020205020404" pitchFamily="49" charset="0"/>
              <a:buChar char="o"/>
            </a:pPr>
            <a:r>
              <a:rPr lang="fr-CH" b="1" dirty="0">
                <a:latin typeface="Montserrat" panose="00000500000000000000" pitchFamily="2" charset="0"/>
              </a:rPr>
              <a:t>Structuration de l’offre</a:t>
            </a:r>
            <a:r>
              <a:rPr lang="fr-CH" dirty="0">
                <a:latin typeface="Montserrat" panose="00000500000000000000" pitchFamily="2" charset="0"/>
              </a:rPr>
              <a:t>: </a:t>
            </a:r>
            <a:r>
              <a:rPr lang="fr-CH" b="1" dirty="0">
                <a:latin typeface="Montserrat" panose="00000500000000000000" pitchFamily="2" charset="0"/>
              </a:rPr>
              <a:t>36,8% </a:t>
            </a:r>
            <a:r>
              <a:rPr lang="fr-CH" dirty="0">
                <a:latin typeface="Montserrat" panose="00000500000000000000" pitchFamily="2" charset="0"/>
              </a:rPr>
              <a:t>des labellisés disent avoir </a:t>
            </a:r>
            <a:r>
              <a:rPr lang="fr-CH" b="1" dirty="0">
                <a:latin typeface="Montserrat" panose="00000500000000000000" pitchFamily="2" charset="0"/>
              </a:rPr>
              <a:t>modifié davantage encore leurs pratiques </a:t>
            </a:r>
            <a:r>
              <a:rPr lang="fr-CH" dirty="0">
                <a:latin typeface="Montserrat" panose="00000500000000000000" pitchFamily="2" charset="0"/>
              </a:rPr>
              <a:t>depuis leur affiliation (frites, fonds de sauce, pain…)</a:t>
            </a:r>
          </a:p>
        </p:txBody>
      </p:sp>
    </p:spTree>
    <p:extLst>
      <p:ext uri="{BB962C8B-B14F-4D97-AF65-F5344CB8AC3E}">
        <p14:creationId xmlns:p14="http://schemas.microsoft.com/office/powerpoint/2010/main" val="2906745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15015-1884-3887-2D99-9110ACF1D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2C16D6-2E92-0EAC-0244-DB1A82C55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8288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TEMOIGNAGE</a:t>
            </a:r>
          </a:p>
        </p:txBody>
      </p:sp>
      <p:pic>
        <p:nvPicPr>
          <p:cNvPr id="9" name="Image 8" descr="Une image contenant texte, habits, Visage humain, ciel&#10;&#10;Le contenu généré par l’IA peut être incorrect.">
            <a:extLst>
              <a:ext uri="{FF2B5EF4-FFF2-40B4-BE49-F238E27FC236}">
                <a16:creationId xmlns:a16="http://schemas.microsoft.com/office/drawing/2014/main" id="{BD8C441B-23D9-F23E-95B5-0CD08668D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762" y="194762"/>
            <a:ext cx="4753976" cy="475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70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53827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LA PRESSE EN PARLE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97BA50-29C5-8149-AD47-9A09C9A350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863" y="974627"/>
            <a:ext cx="2444103" cy="35020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340" y="1017725"/>
            <a:ext cx="2529620" cy="37104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1945" y="3411903"/>
            <a:ext cx="1954310" cy="15755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0422" y="4348534"/>
            <a:ext cx="1203045" cy="64266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6B50691-4A40-231B-90A7-1CAC936C4971}"/>
              </a:ext>
            </a:extLst>
          </p:cNvPr>
          <p:cNvSpPr txBox="1"/>
          <p:nvPr/>
        </p:nvSpPr>
        <p:spPr>
          <a:xfrm>
            <a:off x="7647947" y="1008492"/>
            <a:ext cx="14562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fr-CH" sz="1100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Médiatisation</a:t>
            </a:r>
            <a:r>
              <a:rPr lang="fr-CH" sz="110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fr-CH" sz="110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CH" sz="110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articles réguliers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77A2AEE-539E-B340-9955-2780102DE017}"/>
              </a:ext>
            </a:extLst>
          </p:cNvPr>
          <p:cNvSpPr txBox="1"/>
          <p:nvPr/>
        </p:nvSpPr>
        <p:spPr>
          <a:xfrm>
            <a:off x="7661292" y="1422990"/>
            <a:ext cx="1442912" cy="579856"/>
          </a:xfrm>
          <a:prstGeom prst="rect">
            <a:avLst/>
          </a:prstGeom>
          <a:noFill/>
        </p:spPr>
        <p:txBody>
          <a:bodyPr wrap="square" lIns="71329" tIns="35664" rIns="71329" bIns="35664" rtlCol="0">
            <a:spAutoFit/>
          </a:bodyPr>
          <a:lstStyle/>
          <a:p>
            <a:r>
              <a:rPr lang="fr-CH" sz="1100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Revue de presse complète sur le site internet</a:t>
            </a:r>
          </a:p>
        </p:txBody>
      </p:sp>
      <p:pic>
        <p:nvPicPr>
          <p:cNvPr id="12" name="Image 11">
            <a:hlinkClick r:id="rId7"/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6075" y="2039578"/>
            <a:ext cx="355104" cy="350472"/>
          </a:xfrm>
          <a:prstGeom prst="rect">
            <a:avLst/>
          </a:prstGeom>
        </p:spPr>
      </p:pic>
      <p:pic>
        <p:nvPicPr>
          <p:cNvPr id="7" name="Image 6" descr="Une image contenant texte, journal, Publication, Actualités&#10;&#10;Le contenu généré par l’IA peut être incorrect.">
            <a:extLst>
              <a:ext uri="{FF2B5EF4-FFF2-40B4-BE49-F238E27FC236}">
                <a16:creationId xmlns:a16="http://schemas.microsoft.com/office/drawing/2014/main" id="{B06F42DC-8D41-45C3-DA31-FE1D9BE4ADD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50000" r="32348"/>
          <a:stretch>
            <a:fillRect/>
          </a:stretch>
        </p:blipFill>
        <p:spPr>
          <a:xfrm>
            <a:off x="458098" y="1436834"/>
            <a:ext cx="2375550" cy="287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15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81419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PROCÉDURE POUR ÊTRE LABELLISÉ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349" y="1898589"/>
            <a:ext cx="3040541" cy="164086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361613" flipH="1">
            <a:off x="2506526" y="984765"/>
            <a:ext cx="1167467" cy="115543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2163" y="1863075"/>
            <a:ext cx="2931535" cy="169023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7170" y="1863075"/>
            <a:ext cx="2866874" cy="175834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261686">
            <a:off x="5665936" y="3304591"/>
            <a:ext cx="1073538" cy="1062469"/>
          </a:xfrm>
          <a:prstGeom prst="rect">
            <a:avLst/>
          </a:prstGeom>
        </p:spPr>
      </p:pic>
      <p:pic>
        <p:nvPicPr>
          <p:cNvPr id="4" name="Image 3" descr="Une image contenant bouteille, conception&#10;&#10;Le contenu généré par l’IA peut être incorrect.">
            <a:extLst>
              <a:ext uri="{FF2B5EF4-FFF2-40B4-BE49-F238E27FC236}">
                <a16:creationId xmlns:a16="http://schemas.microsoft.com/office/drawing/2014/main" id="{2106235B-1362-CA1A-3568-D7F0930B26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6849" y="1794962"/>
            <a:ext cx="742046" cy="103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2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56121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NOS ALLIÉS POUR RÉUSSIR</a:t>
            </a:r>
            <a:endParaRPr lang="fr-CH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0000" y="1017725"/>
            <a:ext cx="2337525" cy="3431125"/>
          </a:xfrm>
        </p:spPr>
        <p:txBody>
          <a:bodyPr/>
          <a:lstStyle/>
          <a:p>
            <a:pPr marL="177800" indent="0" algn="ctr">
              <a:buNone/>
            </a:pPr>
            <a:r>
              <a:rPr lang="fr-CH" sz="1600" b="1" dirty="0">
                <a:solidFill>
                  <a:schemeClr val="bg2"/>
                </a:solidFill>
                <a:latin typeface="Montserrat" panose="00000500000000000000" pitchFamily="2" charset="0"/>
              </a:rPr>
              <a:t>Les initiateurs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184" y="1510378"/>
            <a:ext cx="2032725" cy="34861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147" y="3929738"/>
            <a:ext cx="1437541" cy="51911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5123" y="2946017"/>
            <a:ext cx="1403546" cy="80157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7230" y="2100908"/>
            <a:ext cx="1643063" cy="774921"/>
          </a:xfrm>
          <a:prstGeom prst="rect">
            <a:avLst/>
          </a:prstGeom>
        </p:spPr>
      </p:pic>
      <p:sp>
        <p:nvSpPr>
          <p:cNvPr id="9" name="Espace réservé du texte 2"/>
          <p:cNvSpPr txBox="1">
            <a:spLocks/>
          </p:cNvSpPr>
          <p:nvPr/>
        </p:nvSpPr>
        <p:spPr>
          <a:xfrm>
            <a:off x="3174390" y="1017725"/>
            <a:ext cx="5249610" cy="343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177800" indent="0" algn="ctr">
              <a:buFont typeface="Nunito Light"/>
              <a:buNone/>
            </a:pPr>
            <a:r>
              <a:rPr lang="fr-CH" sz="1600" b="1" dirty="0">
                <a:solidFill>
                  <a:schemeClr val="bg2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 partenaires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29771" y="1081314"/>
            <a:ext cx="2801258" cy="351971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807173E-BDA8-E957-7A99-57939F2D638F}"/>
              </a:ext>
            </a:extLst>
          </p:cNvPr>
          <p:cNvGrpSpPr/>
          <p:nvPr/>
        </p:nvGrpSpPr>
        <p:grpSpPr>
          <a:xfrm>
            <a:off x="3695031" y="1274439"/>
            <a:ext cx="4983841" cy="3439473"/>
            <a:chOff x="3695031" y="1274439"/>
            <a:chExt cx="4983841" cy="3439473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5031" y="3633922"/>
              <a:ext cx="1340182" cy="368236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81464" y="1408940"/>
              <a:ext cx="514427" cy="584258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55178" y="2241606"/>
              <a:ext cx="764050" cy="631371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63483" y="3633922"/>
              <a:ext cx="1298979" cy="395012"/>
            </a:xfrm>
            <a:prstGeom prst="rect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45529" y="1984053"/>
              <a:ext cx="1368464" cy="271779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87717" y="1481157"/>
              <a:ext cx="1340182" cy="472189"/>
            </a:xfrm>
            <a:prstGeom prst="rect">
              <a:avLst/>
            </a:prstGeom>
          </p:spPr>
        </p:pic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8790" y="2245633"/>
              <a:ext cx="473741" cy="546530"/>
            </a:xfrm>
            <a:prstGeom prst="rect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2600" y="4148670"/>
              <a:ext cx="920019" cy="558145"/>
            </a:xfrm>
            <a:prstGeom prst="rect">
              <a:avLst/>
            </a:prstGeom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48981" y="4189294"/>
              <a:ext cx="1003619" cy="524618"/>
            </a:xfrm>
            <a:prstGeom prst="rect">
              <a:avLst/>
            </a:prstGeom>
          </p:spPr>
        </p:pic>
        <p:pic>
          <p:nvPicPr>
            <p:cNvPr id="43" name="Image 42"/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9951" y="1530851"/>
              <a:ext cx="940781" cy="457902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07EF93EA-C5AE-A588-F9E7-698E441A8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8495" y="3231784"/>
              <a:ext cx="1166718" cy="153921"/>
            </a:xfrm>
            <a:prstGeom prst="rect">
              <a:avLst/>
            </a:prstGeom>
          </p:spPr>
        </p:pic>
        <p:pic>
          <p:nvPicPr>
            <p:cNvPr id="17" name="Image 16" descr="Une image contenant Police, blanc, conception&#10;&#10;Le contenu généré par l’IA peut être incorrect.">
              <a:extLst>
                <a:ext uri="{FF2B5EF4-FFF2-40B4-BE49-F238E27FC236}">
                  <a16:creationId xmlns:a16="http://schemas.microsoft.com/office/drawing/2014/main" id="{4F815BAF-567B-A4F1-7977-5505AABF6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32807" y="3098653"/>
              <a:ext cx="1191193" cy="355508"/>
            </a:xfrm>
            <a:prstGeom prst="rect">
              <a:avLst/>
            </a:prstGeom>
          </p:spPr>
        </p:pic>
        <p:pic>
          <p:nvPicPr>
            <p:cNvPr id="19" name="Image 18" descr="Une image contenant Police, Graphique, capture d’écran, logo&#10;&#10;Le contenu généré par l’IA peut être incorrect.">
              <a:extLst>
                <a:ext uri="{FF2B5EF4-FFF2-40B4-BE49-F238E27FC236}">
                  <a16:creationId xmlns:a16="http://schemas.microsoft.com/office/drawing/2014/main" id="{207D469A-D2E1-3F54-DA98-CAE0F1183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474668" y="2282039"/>
              <a:ext cx="1204204" cy="393672"/>
            </a:xfrm>
            <a:prstGeom prst="rect">
              <a:avLst/>
            </a:prstGeom>
          </p:spPr>
        </p:pic>
        <p:pic>
          <p:nvPicPr>
            <p:cNvPr id="21" name="Image 20" descr="Une image contenant Police, Graphique, logo, texte&#10;&#10;Le contenu généré par l’IA peut être incorrect.">
              <a:extLst>
                <a:ext uri="{FF2B5EF4-FFF2-40B4-BE49-F238E27FC236}">
                  <a16:creationId xmlns:a16="http://schemas.microsoft.com/office/drawing/2014/main" id="{F36500A1-CC30-CE49-FC5C-E28C6C2F4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7158" y="3971598"/>
              <a:ext cx="1285274" cy="722967"/>
            </a:xfrm>
            <a:prstGeom prst="rect">
              <a:avLst/>
            </a:prstGeom>
          </p:spPr>
        </p:pic>
        <p:pic>
          <p:nvPicPr>
            <p:cNvPr id="23" name="Image 22" descr="Une image contenant obscurité, Graphique, noir&#10;&#10;Le contenu généré par l’IA peut être incorrect.">
              <a:extLst>
                <a:ext uri="{FF2B5EF4-FFF2-40B4-BE49-F238E27FC236}">
                  <a16:creationId xmlns:a16="http://schemas.microsoft.com/office/drawing/2014/main" id="{E3BFE9C5-F1D1-C66A-0E32-56ED562C4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45529" y="3129769"/>
              <a:ext cx="1677477" cy="253855"/>
            </a:xfrm>
            <a:prstGeom prst="rect">
              <a:avLst/>
            </a:prstGeom>
          </p:spPr>
        </p:pic>
        <p:pic>
          <p:nvPicPr>
            <p:cNvPr id="28" name="Image 27" descr="Une image contenant texte, Graphique, Police, graphisme&#10;&#10;Le contenu généré par l’IA peut être incorrect.">
              <a:extLst>
                <a:ext uri="{FF2B5EF4-FFF2-40B4-BE49-F238E27FC236}">
                  <a16:creationId xmlns:a16="http://schemas.microsoft.com/office/drawing/2014/main" id="{EF58B7EB-B962-1664-1FDC-2162C9A20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5675" y="1274439"/>
              <a:ext cx="663370" cy="861217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6D5DAD0D-14F6-9F3D-6AD3-51E01171A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5934" y="2385853"/>
              <a:ext cx="869595" cy="398836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EE368015-9E14-A413-336F-047040FB3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709269" y="2424233"/>
              <a:ext cx="1086661" cy="266116"/>
            </a:xfrm>
            <a:prstGeom prst="rect">
              <a:avLst/>
            </a:prstGeom>
          </p:spPr>
        </p:pic>
        <p:pic>
          <p:nvPicPr>
            <p:cNvPr id="1026" name="Picture 2" descr="Corporate Design – Association suisse des AOP-IGP">
              <a:extLst>
                <a:ext uri="{FF2B5EF4-FFF2-40B4-BE49-F238E27FC236}">
                  <a16:creationId xmlns:a16="http://schemas.microsoft.com/office/drawing/2014/main" id="{FB431882-CF90-81B7-9FEC-38C40B7402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5149" y="3585268"/>
              <a:ext cx="694852" cy="380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1326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56"/>
          <p:cNvSpPr txBox="1">
            <a:spLocks noGrp="1"/>
          </p:cNvSpPr>
          <p:nvPr>
            <p:ph type="title"/>
          </p:nvPr>
        </p:nvSpPr>
        <p:spPr>
          <a:xfrm>
            <a:off x="1843888" y="827057"/>
            <a:ext cx="5405388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latin typeface="Montserrat" panose="00000500000000000000" pitchFamily="2" charset="0"/>
              </a:rPr>
              <a:t>SUIVEZ-NOUS</a:t>
            </a:r>
            <a:endParaRPr sz="5400" dirty="0">
              <a:latin typeface="Montserrat" panose="00000500000000000000" pitchFamily="2" charset="0"/>
            </a:endParaRPr>
          </a:p>
        </p:txBody>
      </p:sp>
      <p:sp>
        <p:nvSpPr>
          <p:cNvPr id="800" name="Google Shape;800;p56"/>
          <p:cNvSpPr txBox="1">
            <a:spLocks noGrp="1"/>
          </p:cNvSpPr>
          <p:nvPr>
            <p:ph type="subTitle" idx="1"/>
          </p:nvPr>
        </p:nvSpPr>
        <p:spPr>
          <a:xfrm>
            <a:off x="2366950" y="2183519"/>
            <a:ext cx="4448100" cy="12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800" b="1" dirty="0">
                <a:solidFill>
                  <a:schemeClr val="dk2"/>
                </a:solidFill>
                <a:latin typeface="Montserrat" panose="00000500000000000000" pitchFamily="2" charset="0"/>
                <a:sym typeface="Quicksand"/>
              </a:rPr>
              <a:t>Secrétariat</a:t>
            </a:r>
            <a:endParaRPr sz="1800" b="1" dirty="0">
              <a:solidFill>
                <a:schemeClr val="dk2"/>
              </a:solidFill>
              <a:latin typeface="Montserrat" panose="00000500000000000000" pitchFamily="2" charset="0"/>
              <a:sym typeface="Quicksa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Montserrat" panose="00000500000000000000" pitchFamily="2" charset="0"/>
              </a:rPr>
              <a:t>info@labelfaitmaison.ch</a:t>
            </a:r>
            <a:endParaRPr sz="1800" dirty="0">
              <a:latin typeface="Montserrat" panose="00000500000000000000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Montserrat" panose="00000500000000000000" pitchFamily="2" charset="0"/>
              </a:rPr>
              <a:t>+41 21 721 07 15</a:t>
            </a:r>
            <a:endParaRPr sz="1800" dirty="0">
              <a:latin typeface="Montserrat" panose="00000500000000000000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800" dirty="0">
                <a:latin typeface="Montserrat" panose="00000500000000000000" pitchFamily="2" charset="0"/>
              </a:rPr>
              <a:t>l</a:t>
            </a:r>
            <a:r>
              <a:rPr lang="en" sz="1800" dirty="0">
                <a:latin typeface="Montserrat" panose="00000500000000000000" pitchFamily="2" charset="0"/>
              </a:rPr>
              <a:t>abelfaitmaison.ch</a:t>
            </a:r>
            <a:endParaRPr sz="1800" dirty="0">
              <a:latin typeface="Montserrat" panose="00000500000000000000" pitchFamily="2" charset="0"/>
            </a:endParaRPr>
          </a:p>
        </p:txBody>
      </p:sp>
      <p:cxnSp>
        <p:nvCxnSpPr>
          <p:cNvPr id="802" name="Google Shape;802;p56"/>
          <p:cNvCxnSpPr/>
          <p:nvPr/>
        </p:nvCxnSpPr>
        <p:spPr>
          <a:xfrm>
            <a:off x="2221000" y="1994050"/>
            <a:ext cx="4740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805" name="Google Shape;805;p56"/>
          <p:cNvSpPr/>
          <p:nvPr/>
        </p:nvSpPr>
        <p:spPr>
          <a:xfrm>
            <a:off x="3802516" y="3845048"/>
            <a:ext cx="402553" cy="402998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56"/>
          <p:cNvGrpSpPr/>
          <p:nvPr/>
        </p:nvGrpSpPr>
        <p:grpSpPr>
          <a:xfrm>
            <a:off x="4402302" y="3845453"/>
            <a:ext cx="403017" cy="402572"/>
            <a:chOff x="3303268" y="3817349"/>
            <a:chExt cx="346056" cy="345674"/>
          </a:xfrm>
        </p:grpSpPr>
        <p:sp>
          <p:nvSpPr>
            <p:cNvPr id="807" name="Google Shape;807;p56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6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6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56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56"/>
          <p:cNvGrpSpPr/>
          <p:nvPr/>
        </p:nvGrpSpPr>
        <p:grpSpPr>
          <a:xfrm>
            <a:off x="5001512" y="3845453"/>
            <a:ext cx="403017" cy="402572"/>
            <a:chOff x="3752358" y="3817349"/>
            <a:chExt cx="346056" cy="345674"/>
          </a:xfrm>
        </p:grpSpPr>
        <p:sp>
          <p:nvSpPr>
            <p:cNvPr id="812" name="Google Shape;812;p56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6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6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6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2325"/>
            <a:ext cx="8519886" cy="572700"/>
          </a:xfrm>
        </p:spPr>
        <p:txBody>
          <a:bodyPr/>
          <a:lstStyle/>
          <a:p>
            <a:r>
              <a:rPr lang="fr-CH" noProof="0" dirty="0">
                <a:latin typeface="Montserrat" panose="00000500000000000000" pitchFamily="2" charset="0"/>
              </a:rPr>
              <a:t>LA MISSON DU LABEL FAIT MAISON</a:t>
            </a:r>
            <a:br>
              <a:rPr lang="fr-CH" noProof="0" dirty="0">
                <a:latin typeface="Montserrat" panose="00000500000000000000" pitchFamily="2" charset="0"/>
              </a:rPr>
            </a:br>
            <a:endParaRPr lang="fr-CH" noProof="0" dirty="0">
              <a:latin typeface="Montserrat" panose="00000500000000000000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8677AB0-E6A1-EEE8-F4A8-73F248AC0971}"/>
              </a:ext>
            </a:extLst>
          </p:cNvPr>
          <p:cNvGrpSpPr/>
          <p:nvPr/>
        </p:nvGrpSpPr>
        <p:grpSpPr>
          <a:xfrm>
            <a:off x="257719" y="1183095"/>
            <a:ext cx="8070562" cy="2774410"/>
            <a:chOff x="-432425" y="1017725"/>
            <a:chExt cx="9471269" cy="3242278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BBBF09B-B687-C85A-5B11-76E7C814B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2665" y="1017725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5463C6AB-129C-BFF8-0037-7912B1EB22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4609" y="2487053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3605985D-FB9B-A63C-C940-885F274C19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030" y="1017725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6393354C-A702-8164-3331-B9050E0F10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7244" y="2485572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535BF68-4AED-841D-E5F3-025713871E99}"/>
                </a:ext>
              </a:extLst>
            </p:cNvPr>
            <p:cNvSpPr txBox="1"/>
            <p:nvPr/>
          </p:nvSpPr>
          <p:spPr>
            <a:xfrm>
              <a:off x="-432425" y="1569131"/>
              <a:ext cx="3555953" cy="611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CH" dirty="0">
                  <a:solidFill>
                    <a:schemeClr val="dk1"/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  <a:sym typeface="Mulish"/>
                </a:rPr>
                <a:t>Mettre en avant le </a:t>
              </a:r>
            </a:p>
            <a:p>
              <a:pPr algn="r"/>
              <a:r>
                <a:rPr lang="fr-CH" dirty="0">
                  <a:solidFill>
                    <a:schemeClr val="dk1"/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  <a:sym typeface="Mulish"/>
                </a:rPr>
                <a:t>savoir-faire  des chef*</a:t>
              </a:r>
              <a:r>
                <a:rPr lang="fr-CH" dirty="0" err="1">
                  <a:solidFill>
                    <a:schemeClr val="dk1"/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  <a:sym typeface="Mulish"/>
                </a:rPr>
                <a:t>fes</a:t>
              </a:r>
              <a:endParaRPr lang="fr-CH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7AB2126-BD05-CD96-D86C-1036E17EB6A8}"/>
                </a:ext>
              </a:extLst>
            </p:cNvPr>
            <p:cNvSpPr txBox="1"/>
            <p:nvPr/>
          </p:nvSpPr>
          <p:spPr>
            <a:xfrm>
              <a:off x="5699015" y="1569131"/>
              <a:ext cx="3004521" cy="971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dk1"/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Créer la transparence pour les clients </a:t>
              </a:r>
            </a:p>
            <a:p>
              <a:endParaRPr lang="fr-CH" sz="2000" noProof="0" dirty="0">
                <a:latin typeface="Montserrat" panose="00000500000000000000" pitchFamily="2" charset="0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D0A2015-BDD2-B7D9-06F2-CC124613702F}"/>
                </a:ext>
              </a:extLst>
            </p:cNvPr>
            <p:cNvSpPr txBox="1"/>
            <p:nvPr/>
          </p:nvSpPr>
          <p:spPr>
            <a:xfrm>
              <a:off x="5699015" y="3037094"/>
              <a:ext cx="3339829" cy="1222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dk1"/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Promouvoir une cuisine de saison avec des produits locaux</a:t>
              </a:r>
            </a:p>
            <a:p>
              <a:endParaRPr lang="fr-CH" sz="2000" noProof="0" dirty="0">
                <a:latin typeface="Montserrat" panose="00000500000000000000" pitchFamily="2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FFE37BD-1EB3-ACEA-68C6-4C4D06FFF0F6}"/>
                </a:ext>
              </a:extLst>
            </p:cNvPr>
            <p:cNvSpPr txBox="1"/>
            <p:nvPr/>
          </p:nvSpPr>
          <p:spPr>
            <a:xfrm>
              <a:off x="48660" y="3162982"/>
              <a:ext cx="3074867" cy="611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CH" dirty="0">
                  <a:solidFill>
                    <a:schemeClr val="dk1"/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Lutter contre l’uniformisation du goût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277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8288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DIVERSITÉ DE NOS MEMBRES</a:t>
            </a:r>
            <a:endParaRPr lang="fr-CH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13" y="957670"/>
            <a:ext cx="8323261" cy="32331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>
                <a:solidFill>
                  <a:schemeClr val="bg2"/>
                </a:solidFill>
                <a:latin typeface="Montserrat" panose="00000500000000000000" pitchFamily="2" charset="0"/>
              </a:rPr>
              <a:t>Affiliations </a:t>
            </a:r>
            <a:endParaRPr lang="en-US" dirty="0">
              <a:solidFill>
                <a:schemeClr val="bg2"/>
              </a:solidFill>
              <a:latin typeface="Montserrat" panose="00000500000000000000" pitchFamily="2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fr-CH" dirty="0">
                <a:latin typeface="Montserrat" panose="00000500000000000000" pitchFamily="2" charset="0"/>
              </a:rPr>
              <a:t>initialement prévues pour la seule </a:t>
            </a:r>
            <a:r>
              <a:rPr lang="fr-CH" b="1" dirty="0">
                <a:latin typeface="Montserrat" panose="00000500000000000000" pitchFamily="2" charset="0"/>
              </a:rPr>
              <a:t>restauration privée</a:t>
            </a:r>
            <a:r>
              <a:rPr lang="fr-CH" dirty="0">
                <a:latin typeface="Montserrat" panose="00000500000000000000" pitchFamily="2" charset="0"/>
              </a:rPr>
              <a:t>, le label s’est élargi à la </a:t>
            </a:r>
            <a:r>
              <a:rPr lang="fr-CH" b="1" dirty="0">
                <a:latin typeface="Montserrat" panose="00000500000000000000" pitchFamily="2" charset="0"/>
              </a:rPr>
              <a:t>restauration collective </a:t>
            </a:r>
            <a:r>
              <a:rPr lang="fr-CH" dirty="0">
                <a:latin typeface="Montserrat" panose="00000500000000000000" pitchFamily="2" charset="0"/>
              </a:rPr>
              <a:t>(crèches, cafétérias, etc.), souvent à la demande des autorités.</a:t>
            </a:r>
          </a:p>
          <a:p>
            <a:pPr marL="0" indent="0">
              <a:spcAft>
                <a:spcPts val="600"/>
              </a:spcAft>
              <a:buNone/>
            </a:pPr>
            <a:endParaRPr lang="fr-CH" sz="1000" b="1" dirty="0">
              <a:latin typeface="Montserrat" panose="00000500000000000000" pitchFamily="2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fr-CH" b="1" dirty="0">
                <a:solidFill>
                  <a:schemeClr val="bg2"/>
                </a:solidFill>
                <a:latin typeface="Montserrat" panose="00000500000000000000" pitchFamily="2" charset="0"/>
              </a:rPr>
              <a:t>Typologie diversifiée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Auberges communales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Restaurants urbains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Buvettes d‘alpage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Hôtels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Traiteurs / Food </a:t>
            </a:r>
            <a:r>
              <a:rPr lang="fr-CH" dirty="0" err="1">
                <a:latin typeface="Montserrat" panose="00000500000000000000" pitchFamily="2" charset="0"/>
              </a:rPr>
              <a:t>truckers</a:t>
            </a:r>
            <a:endParaRPr lang="fr-CH" dirty="0">
              <a:latin typeface="Montserrat" panose="00000500000000000000" pitchFamily="2" charset="0"/>
            </a:endParaRP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Crèches, restaurants scolaires, gymnases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Restaurants d’entreprises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fr-CH" dirty="0">
                <a:latin typeface="Montserrat" panose="00000500000000000000" pitchFamily="2" charset="0"/>
              </a:rPr>
              <a:t>EMS, Hôpitaux</a:t>
            </a:r>
          </a:p>
        </p:txBody>
      </p:sp>
      <p:pic>
        <p:nvPicPr>
          <p:cNvPr id="15" name="Image 14" descr="Une image contenant scène, intérieur, mur, meubles&#10;&#10;Le contenu généré par l’IA peut être incorrect.">
            <a:extLst>
              <a:ext uri="{FF2B5EF4-FFF2-40B4-BE49-F238E27FC236}">
                <a16:creationId xmlns:a16="http://schemas.microsoft.com/office/drawing/2014/main" id="{CAB9D1E9-3B5D-F667-7EA3-DCAD04F4BF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4422" y="3422994"/>
            <a:ext cx="2266083" cy="1065059"/>
          </a:xfrm>
          <a:prstGeom prst="rect">
            <a:avLst/>
          </a:prstGeom>
        </p:spPr>
      </p:pic>
      <p:pic>
        <p:nvPicPr>
          <p:cNvPr id="17" name="Image 16" descr="Une image contenant herbe, plein air, ciel, nuage&#10;&#10;Le contenu généré par l’IA peut être incorrect.">
            <a:extLst>
              <a:ext uri="{FF2B5EF4-FFF2-40B4-BE49-F238E27FC236}">
                <a16:creationId xmlns:a16="http://schemas.microsoft.com/office/drawing/2014/main" id="{779A85CD-F816-A0DB-C90D-DF007D566E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166" y="3422994"/>
            <a:ext cx="1604494" cy="1068772"/>
          </a:xfrm>
          <a:prstGeom prst="rect">
            <a:avLst/>
          </a:prstGeom>
        </p:spPr>
      </p:pic>
      <p:pic>
        <p:nvPicPr>
          <p:cNvPr id="19" name="Image 18" descr="Une image contenant bâtiment, plein air, maison, herbe&#10;&#10;Le contenu généré par l’IA peut être incorrect.">
            <a:extLst>
              <a:ext uri="{FF2B5EF4-FFF2-40B4-BE49-F238E27FC236}">
                <a16:creationId xmlns:a16="http://schemas.microsoft.com/office/drawing/2014/main" id="{006D7BF1-E489-07B1-7D7C-E210867DE0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15531" y="2310954"/>
            <a:ext cx="1574974" cy="102521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40C129B-8D44-8662-F376-92907673027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425" y="2320833"/>
            <a:ext cx="1507599" cy="100545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FCA28CB-38A5-49DB-6268-E5404A3056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618" y="2322583"/>
            <a:ext cx="1539319" cy="102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2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6468"/>
            <a:ext cx="7704000" cy="572700"/>
          </a:xfrm>
        </p:spPr>
        <p:txBody>
          <a:bodyPr/>
          <a:lstStyle/>
          <a:p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</a:rPr>
              <a:t>NOS MEMBRES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959D4D-C5B7-4935-9F85-4BD44C93863B}"/>
              </a:ext>
            </a:extLst>
          </p:cNvPr>
          <p:cNvSpPr/>
          <p:nvPr/>
        </p:nvSpPr>
        <p:spPr>
          <a:xfrm>
            <a:off x="321680" y="1251779"/>
            <a:ext cx="3369428" cy="33855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NOTRE AMBITION :</a:t>
            </a:r>
            <a:endParaRPr lang="fr-CH" b="1" dirty="0">
              <a:solidFill>
                <a:srgbClr val="F79563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DEVENIR LE LABEL NATIONAL DE REFERENCE DE LA RESTAURATION </a:t>
            </a:r>
            <a:b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SUISSE</a:t>
            </a:r>
            <a:endParaRPr lang="fr-CH" b="1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endParaRPr lang="fr-CH" b="1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Etablissements au 31.12.2025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Restaurants ouverts au public 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Labellisés : 486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Demandes en cours : 33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Total : 519 (+</a:t>
            </a:r>
            <a:r>
              <a:rPr lang="fr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rest</a:t>
            </a: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collective 153) 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672</a:t>
            </a: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H"/>
          </a:p>
        </p:txBody>
      </p:sp>
      <p:grpSp>
        <p:nvGrpSpPr>
          <p:cNvPr id="54" name="Groupe 53"/>
          <p:cNvGrpSpPr/>
          <p:nvPr/>
        </p:nvGrpSpPr>
        <p:grpSpPr>
          <a:xfrm>
            <a:off x="3179761" y="211493"/>
            <a:ext cx="5847128" cy="3759515"/>
            <a:chOff x="3163523" y="240985"/>
            <a:chExt cx="5847128" cy="3759515"/>
          </a:xfrm>
        </p:grpSpPr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6829" r="8893" b="2091"/>
            <a:stretch/>
          </p:blipFill>
          <p:spPr>
            <a:xfrm>
              <a:off x="3257551" y="240985"/>
              <a:ext cx="5753100" cy="3759515"/>
            </a:xfrm>
            <a:prstGeom prst="rect">
              <a:avLst/>
            </a:prstGeom>
          </p:spPr>
        </p:pic>
        <p:sp>
          <p:nvSpPr>
            <p:cNvPr id="39" name="ZoneTexte 38"/>
            <p:cNvSpPr txBox="1"/>
            <p:nvPr/>
          </p:nvSpPr>
          <p:spPr>
            <a:xfrm>
              <a:off x="3163523" y="2878790"/>
              <a:ext cx="3972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anose="020B0604020202020204" pitchFamily="34" charset="0"/>
                </a:rPr>
                <a:t>76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3622440" y="2357573"/>
              <a:ext cx="6163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anose="020B0604020202020204" pitchFamily="34" charset="0"/>
                </a:rPr>
                <a:t>179</a:t>
              </a: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4212603" y="1544944"/>
              <a:ext cx="4418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anose="020B0604020202020204" pitchFamily="34" charset="0"/>
                </a:rPr>
                <a:t>27</a:t>
              </a:r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5049375" y="764761"/>
              <a:ext cx="276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5239596" y="1036954"/>
              <a:ext cx="192862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5954474" y="715686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5827571" y="1412597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6269432" y="1753465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6504358" y="1986049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6770287" y="2724901"/>
              <a:ext cx="243326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7757504" y="2139937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7143750" y="1221847"/>
              <a:ext cx="346482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6477996" y="715686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27</a:t>
              </a:r>
            </a:p>
          </p:txBody>
        </p:sp>
      </p:grpSp>
      <p:sp>
        <p:nvSpPr>
          <p:cNvPr id="62" name="ZoneTexte 61"/>
          <p:cNvSpPr txBox="1"/>
          <p:nvPr/>
        </p:nvSpPr>
        <p:spPr>
          <a:xfrm>
            <a:off x="4400434" y="2267343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5211527" y="2987483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65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5251211" y="1872067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4567126" y="896220"/>
            <a:ext cx="49444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5095251" y="511377"/>
            <a:ext cx="49444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1995E0F-C443-CBCA-F4C3-08B02A76501E}"/>
              </a:ext>
            </a:extLst>
          </p:cNvPr>
          <p:cNvSpPr txBox="1"/>
          <p:nvPr/>
        </p:nvSpPr>
        <p:spPr>
          <a:xfrm>
            <a:off x="7285539" y="573677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58940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8516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NOS MEMBRES</a:t>
            </a:r>
            <a:endParaRPr lang="fr-CH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H"/>
          </a:p>
        </p:txBody>
      </p:sp>
      <p:sp>
        <p:nvSpPr>
          <p:cNvPr id="42" name="ZoneTexte 41"/>
          <p:cNvSpPr txBox="1"/>
          <p:nvPr/>
        </p:nvSpPr>
        <p:spPr>
          <a:xfrm>
            <a:off x="4572000" y="888773"/>
            <a:ext cx="441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829" r="8893" b="2091"/>
          <a:stretch/>
        </p:blipFill>
        <p:spPr>
          <a:xfrm>
            <a:off x="3251163" y="255129"/>
            <a:ext cx="5753100" cy="3759515"/>
          </a:xfrm>
          <a:prstGeom prst="rect">
            <a:avLst/>
          </a:prstGeom>
        </p:spPr>
      </p:pic>
      <p:sp>
        <p:nvSpPr>
          <p:cNvPr id="39" name="ZoneTexte 38"/>
          <p:cNvSpPr txBox="1"/>
          <p:nvPr/>
        </p:nvSpPr>
        <p:spPr>
          <a:xfrm>
            <a:off x="3163523" y="2878790"/>
            <a:ext cx="458917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3691710" y="2357573"/>
            <a:ext cx="61631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85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4056060" y="1678272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5108212" y="787407"/>
            <a:ext cx="192862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959D4D-C5B7-4935-9F85-4BD44C93863B}"/>
              </a:ext>
            </a:extLst>
          </p:cNvPr>
          <p:cNvSpPr/>
          <p:nvPr/>
        </p:nvSpPr>
        <p:spPr>
          <a:xfrm>
            <a:off x="239456" y="1857804"/>
            <a:ext cx="5569386" cy="19490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Etablissements au 31.12.2025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Restaurants non ouverts au public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Labellisés : 153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Demandes en cours : 6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Adresses livrées : 42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Total : 201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39456" y="1133777"/>
            <a:ext cx="3505230" cy="486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RESTAURATION COLLECTIVE - RC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endParaRPr lang="fr-CH" sz="1000" dirty="0">
              <a:solidFill>
                <a:srgbClr val="6D6969"/>
              </a:solidFill>
              <a:latin typeface="Montserrat" panose="00000500000000000000" pitchFamily="2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427918" y="2279104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5280750" y="3009066"/>
            <a:ext cx="371250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633552" y="964369"/>
            <a:ext cx="192862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280750" y="1898104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0B67054-A525-7745-5A02-250C7824F486}"/>
              </a:ext>
            </a:extLst>
          </p:cNvPr>
          <p:cNvSpPr txBox="1"/>
          <p:nvPr/>
        </p:nvSpPr>
        <p:spPr>
          <a:xfrm>
            <a:off x="6678137" y="939846"/>
            <a:ext cx="192862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23386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8288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DÉFINITION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13" y="983091"/>
            <a:ext cx="7955688" cy="3394948"/>
          </a:xfrm>
        </p:spPr>
        <p:txBody>
          <a:bodyPr/>
          <a:lstStyle/>
          <a:p>
            <a:pPr marL="177800" indent="0">
              <a:lnSpc>
                <a:spcPct val="150000"/>
              </a:lnSpc>
              <a:buNone/>
            </a:pPr>
            <a:r>
              <a:rPr lang="fr-CH" dirty="0">
                <a:latin typeface="Montserrat" panose="00000500000000000000" pitchFamily="2" charset="0"/>
              </a:rPr>
              <a:t>Un plat est considéré comme « Fait Maison » s’il est cuisiné </a:t>
            </a:r>
            <a:r>
              <a:rPr lang="fr-CH" b="1" dirty="0">
                <a:latin typeface="Montserrat" panose="00000500000000000000" pitchFamily="2" charset="0"/>
              </a:rPr>
              <a:t>entièrement sur place</a:t>
            </a:r>
            <a:r>
              <a:rPr lang="fr-CH" dirty="0">
                <a:latin typeface="Montserrat" panose="00000500000000000000" pitchFamily="2" charset="0"/>
              </a:rPr>
              <a:t> à partir de </a:t>
            </a:r>
            <a:r>
              <a:rPr lang="fr-CH" b="1" dirty="0">
                <a:latin typeface="Montserrat" panose="00000500000000000000" pitchFamily="2" charset="0"/>
              </a:rPr>
              <a:t>produits bruts</a:t>
            </a:r>
            <a:r>
              <a:rPr lang="fr-CH" dirty="0">
                <a:latin typeface="Montserrat" panose="00000500000000000000" pitchFamily="2" charset="0"/>
              </a:rPr>
              <a:t> ou de </a:t>
            </a:r>
            <a:r>
              <a:rPr lang="fr-CH" b="1" dirty="0">
                <a:latin typeface="Montserrat" panose="00000500000000000000" pitchFamily="2" charset="0"/>
              </a:rPr>
              <a:t>produits traditionnellement utilisés en cuisine</a:t>
            </a:r>
          </a:p>
          <a:p>
            <a:pPr marL="177800" indent="0">
              <a:lnSpc>
                <a:spcPct val="100000"/>
              </a:lnSpc>
              <a:buNone/>
            </a:pPr>
            <a:endParaRPr lang="fr-CH" sz="1000" dirty="0">
              <a:latin typeface="Montserrat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fr-CH" dirty="0">
                <a:latin typeface="Montserrat" panose="00000500000000000000" pitchFamily="2" charset="0"/>
              </a:rPr>
              <a:t>Le Label valorise les plats cuisinés sur place</a:t>
            </a:r>
          </a:p>
          <a:p>
            <a:pPr>
              <a:lnSpc>
                <a:spcPct val="150000"/>
              </a:lnSpc>
            </a:pPr>
            <a:r>
              <a:rPr lang="fr-CH" dirty="0">
                <a:latin typeface="Montserrat" panose="00000500000000000000" pitchFamily="2" charset="0"/>
              </a:rPr>
              <a:t>Il permet de différencier les plats faits maison des plats </a:t>
            </a:r>
            <a:r>
              <a:rPr lang="fr-CH" dirty="0" err="1">
                <a:latin typeface="Montserrat" panose="00000500000000000000" pitchFamily="2" charset="0"/>
              </a:rPr>
              <a:t>pré-cuisinés</a:t>
            </a:r>
            <a:endParaRPr lang="fr-CH" dirty="0">
              <a:latin typeface="Montserrat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fr-CH" dirty="0">
                <a:latin typeface="Montserrat" panose="00000500000000000000" pitchFamily="2" charset="0"/>
              </a:rPr>
              <a:t>Il met en avant le savoir-faire des professionnels de la restauration</a:t>
            </a:r>
          </a:p>
          <a:p>
            <a:pPr>
              <a:lnSpc>
                <a:spcPct val="150000"/>
              </a:lnSpc>
            </a:pPr>
            <a:r>
              <a:rPr lang="fr-CH" dirty="0">
                <a:latin typeface="Montserrat" panose="00000500000000000000" pitchFamily="2" charset="0"/>
              </a:rPr>
              <a:t>Il distingue les établissements qui privilégient des préparation maison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CH" dirty="0">
                <a:latin typeface="Montserrat" panose="00000500000000000000" pitchFamily="2" charset="0"/>
              </a:rPr>
              <a:t>Il garantit une information transparente pour les consommateurs</a:t>
            </a:r>
          </a:p>
          <a:p>
            <a:pPr marL="177800" indent="0">
              <a:lnSpc>
                <a:spcPct val="150000"/>
              </a:lnSpc>
              <a:buNone/>
            </a:pPr>
            <a:r>
              <a:rPr lang="fr-CH" dirty="0">
                <a:latin typeface="Montserrat" panose="00000500000000000000" pitchFamily="2" charset="0"/>
              </a:rPr>
              <a:t>Si un plat ou un ingrédient ne répond pas aux exigences du Label, il doit être signalé à la fin de la carte par un astérisque (*).</a:t>
            </a:r>
          </a:p>
        </p:txBody>
      </p:sp>
    </p:spTree>
    <p:extLst>
      <p:ext uri="{BB962C8B-B14F-4D97-AF65-F5344CB8AC3E}">
        <p14:creationId xmlns:p14="http://schemas.microsoft.com/office/powerpoint/2010/main" val="3031235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262325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PRODUIT BRUT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29771" y="1066800"/>
            <a:ext cx="8178800" cy="2764971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CH" dirty="0">
                <a:latin typeface="Montserrat" panose="00000500000000000000" pitchFamily="2" charset="0"/>
              </a:rPr>
              <a:t>Un produit brut n’a subi aucune modification (chauffage, marinage, assemblage, etc.)</a:t>
            </a:r>
          </a:p>
          <a:p>
            <a:pPr>
              <a:lnSpc>
                <a:spcPct val="125000"/>
              </a:lnSpc>
            </a:pPr>
            <a:r>
              <a:rPr lang="fr-CH" dirty="0">
                <a:latin typeface="Montserrat" panose="00000500000000000000" pitchFamily="2" charset="0"/>
              </a:rPr>
              <a:t>Dans un plat «Fait Maison», sont autorisés :</a:t>
            </a:r>
          </a:p>
          <a:p>
            <a:pPr>
              <a:lnSpc>
                <a:spcPct val="125000"/>
              </a:lnSpc>
            </a:pPr>
            <a:endParaRPr lang="fr-CH" dirty="0">
              <a:latin typeface="Montserrat" panose="00000500000000000000" pitchFamily="2" charset="0"/>
            </a:endParaRPr>
          </a:p>
          <a:p>
            <a:pPr lvl="1">
              <a:lnSpc>
                <a:spcPct val="114000"/>
              </a:lnSpc>
            </a:pPr>
            <a:r>
              <a:rPr lang="fr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Des produits épluchés, coupés, hachés, etc. (4</a:t>
            </a:r>
            <a:r>
              <a:rPr lang="fr-CH" baseline="3000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r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gamme)</a:t>
            </a:r>
          </a:p>
          <a:p>
            <a:pPr lvl="1">
              <a:lnSpc>
                <a:spcPct val="114000"/>
              </a:lnSpc>
            </a:pPr>
            <a:r>
              <a:rPr lang="fr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Des produits séchés ou fumés</a:t>
            </a:r>
          </a:p>
          <a:p>
            <a:pPr lvl="1">
              <a:lnSpc>
                <a:spcPct val="114000"/>
              </a:lnSpc>
            </a:pPr>
            <a:r>
              <a:rPr lang="fr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Des produits réfrigérés, congelés, non précuits (blanchiment à l’eau ou à la vapeur autorisé)</a:t>
            </a:r>
          </a:p>
          <a:p>
            <a:pPr marL="1066800" lvl="2" indent="0">
              <a:lnSpc>
                <a:spcPct val="114000"/>
              </a:lnSpc>
              <a:buNone/>
            </a:pPr>
            <a:r>
              <a:rPr lang="fr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1066800" lvl="2" indent="0">
              <a:lnSpc>
                <a:spcPct val="114000"/>
              </a:lnSpc>
              <a:buNone/>
            </a:pPr>
            <a:r>
              <a:rPr lang="fr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mais les produits doivent être emballés séparément et non assaisonnés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1021321" y="3267312"/>
            <a:ext cx="582507" cy="29802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27866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3257" y="272427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PRODUITS TRADITIONNELLEMENT UTILISÉS EN CUISINE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3257" y="1262743"/>
            <a:ext cx="7950743" cy="3497943"/>
          </a:xfrm>
        </p:spPr>
        <p:txBody>
          <a:bodyPr/>
          <a:lstStyle/>
          <a:p>
            <a:pPr marL="177800" indent="0">
              <a:buNone/>
            </a:pPr>
            <a:r>
              <a:rPr lang="fr-CH" dirty="0">
                <a:latin typeface="Montserrat" panose="00000500000000000000" pitchFamily="2" charset="0"/>
              </a:rPr>
              <a:t>Quelques exemples de «produits tolérés» dans la composition d’un plat «Fait Maison» :</a:t>
            </a:r>
            <a:endParaRPr lang="fr-CH" sz="1000" dirty="0">
              <a:latin typeface="Montserrat" panose="00000500000000000000" pitchFamily="2" charset="0"/>
            </a:endParaRPr>
          </a:p>
          <a:p>
            <a:r>
              <a:rPr lang="fr-CH" dirty="0">
                <a:latin typeface="Montserrat" panose="00000500000000000000" pitchFamily="2" charset="0"/>
              </a:rPr>
              <a:t>Salaisons, saucisses, charcuteries (sauf terrines et pâtés)</a:t>
            </a:r>
          </a:p>
          <a:p>
            <a:r>
              <a:rPr lang="fr-CH" dirty="0">
                <a:latin typeface="Montserrat" panose="00000500000000000000" pitchFamily="2" charset="0"/>
              </a:rPr>
              <a:t>Fromages, beurre, crème, produits laitiers</a:t>
            </a:r>
          </a:p>
          <a:p>
            <a:r>
              <a:rPr lang="fr-CH" dirty="0">
                <a:latin typeface="Montserrat" panose="00000500000000000000" pitchFamily="2" charset="0"/>
              </a:rPr>
              <a:t>Tofu, </a:t>
            </a:r>
            <a:r>
              <a:rPr lang="fr-CH" dirty="0" err="1">
                <a:latin typeface="Montserrat" panose="00000500000000000000" pitchFamily="2" charset="0"/>
              </a:rPr>
              <a:t>tempeh</a:t>
            </a:r>
            <a:r>
              <a:rPr lang="fr-CH" dirty="0">
                <a:latin typeface="Montserrat" panose="00000500000000000000" pitchFamily="2" charset="0"/>
              </a:rPr>
              <a:t>, seitan natures</a:t>
            </a:r>
          </a:p>
          <a:p>
            <a:r>
              <a:rPr lang="fr-CH" dirty="0">
                <a:latin typeface="Montserrat" panose="00000500000000000000" pitchFamily="2" charset="0"/>
              </a:rPr>
              <a:t>Matières grasses alimentaires</a:t>
            </a:r>
          </a:p>
          <a:p>
            <a:r>
              <a:rPr lang="fr-CH" dirty="0">
                <a:latin typeface="Montserrat" panose="00000500000000000000" pitchFamily="2" charset="0"/>
              </a:rPr>
              <a:t>Légumes et fruits confits</a:t>
            </a:r>
          </a:p>
          <a:p>
            <a:r>
              <a:rPr lang="fr-CH" dirty="0">
                <a:latin typeface="Montserrat" panose="00000500000000000000" pitchFamily="2" charset="0"/>
              </a:rPr>
              <a:t>Pain, farines, panure</a:t>
            </a:r>
          </a:p>
          <a:p>
            <a:r>
              <a:rPr lang="fr-CH" dirty="0">
                <a:latin typeface="Montserrat" panose="00000500000000000000" pitchFamily="2" charset="0"/>
              </a:rPr>
              <a:t>Pâtes sèches non farcies, céréales</a:t>
            </a:r>
          </a:p>
          <a:p>
            <a:r>
              <a:rPr lang="fr-CH" dirty="0">
                <a:latin typeface="Montserrat" panose="00000500000000000000" pitchFamily="2" charset="0"/>
              </a:rPr>
              <a:t>Conserves (vinaigre, huile, tomates sans assaisonnement)</a:t>
            </a:r>
          </a:p>
          <a:p>
            <a:r>
              <a:rPr lang="fr-CH" dirty="0">
                <a:latin typeface="Montserrat" panose="00000500000000000000" pitchFamily="2" charset="0"/>
              </a:rPr>
              <a:t>Œufs séparés, levure, gélatine</a:t>
            </a:r>
          </a:p>
          <a:p>
            <a:r>
              <a:rPr lang="fr-CH" dirty="0">
                <a:latin typeface="Montserrat" panose="00000500000000000000" pitchFamily="2" charset="0"/>
              </a:rPr>
              <a:t>Chocolat, café, thé, infusions</a:t>
            </a:r>
          </a:p>
          <a:p>
            <a:r>
              <a:rPr lang="fr-CH" dirty="0">
                <a:latin typeface="Montserrat" panose="00000500000000000000" pitchFamily="2" charset="0"/>
              </a:rPr>
              <a:t>Pâte feuilletée crue, feuilles de brick et de </a:t>
            </a:r>
            <a:r>
              <a:rPr lang="fr-CH" dirty="0" err="1">
                <a:latin typeface="Montserrat" panose="00000500000000000000" pitchFamily="2" charset="0"/>
              </a:rPr>
              <a:t>fylo</a:t>
            </a:r>
            <a:endParaRPr lang="fr-CH" dirty="0">
              <a:latin typeface="Montserrat" panose="00000500000000000000" pitchFamily="2" charset="0"/>
            </a:endParaRPr>
          </a:p>
          <a:p>
            <a:endParaRPr lang="fr-CH" sz="800" dirty="0">
              <a:latin typeface="Montserrat" panose="00000500000000000000" pitchFamily="2" charset="0"/>
            </a:endParaRPr>
          </a:p>
          <a:p>
            <a:pPr marL="439738" indent="0">
              <a:buNone/>
              <a:tabLst>
                <a:tab pos="4129088" algn="l"/>
              </a:tabLst>
            </a:pPr>
            <a:r>
              <a:rPr lang="fr-CH" sz="1000" i="1" dirty="0">
                <a:latin typeface="Montserrat" panose="00000500000000000000" pitchFamily="2" charset="0"/>
              </a:rPr>
              <a:t>voir liste plus exhaustive dans le</a:t>
            </a:r>
            <a:br>
              <a:rPr lang="fr-CH" sz="1000" i="1" dirty="0">
                <a:latin typeface="Montserrat" panose="00000500000000000000" pitchFamily="2" charset="0"/>
              </a:rPr>
            </a:br>
            <a:r>
              <a:rPr lang="fr-CH" sz="1000" i="1" dirty="0">
                <a:latin typeface="Montserrat" panose="00000500000000000000" pitchFamily="2" charset="0"/>
              </a:rPr>
              <a:t>cahier des charges et liste des produits </a:t>
            </a:r>
            <a:r>
              <a:rPr lang="fr-CH" sz="1000" i="1" dirty="0" err="1">
                <a:latin typeface="Montserrat" panose="00000500000000000000" pitchFamily="2" charset="0"/>
              </a:rPr>
              <a:t>tolerée</a:t>
            </a:r>
            <a:endParaRPr lang="fr-CH" sz="1000" i="1" dirty="0">
              <a:latin typeface="Montserrat" panose="00000500000000000000" pitchFamily="2" charset="0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468313" y="4412543"/>
            <a:ext cx="472107" cy="26416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29537688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Bachelor Thesis by Slidesgo">
  <a:themeElements>
    <a:clrScheme name="Personnalisé 1">
      <a:dk1>
        <a:srgbClr val="5C5C5F"/>
      </a:dk1>
      <a:lt1>
        <a:srgbClr val="FE9761"/>
      </a:lt1>
      <a:dk2>
        <a:srgbClr val="FE9761"/>
      </a:dk2>
      <a:lt2>
        <a:srgbClr val="FAFAFA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Personnalisé 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Microsoft Office PowerPoint</Application>
  <PresentationFormat>Bildschirmpräsentation (16:9)</PresentationFormat>
  <Paragraphs>187</Paragraphs>
  <Slides>20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8" baseType="lpstr">
      <vt:lpstr>Arial</vt:lpstr>
      <vt:lpstr>Quicksand</vt:lpstr>
      <vt:lpstr>Montserrat</vt:lpstr>
      <vt:lpstr>Mulish</vt:lpstr>
      <vt:lpstr>Courier New</vt:lpstr>
      <vt:lpstr>Nunito Light</vt:lpstr>
      <vt:lpstr>Calibri</vt:lpstr>
      <vt:lpstr>Elegant Bachelor Thesis by Slidesgo</vt:lpstr>
      <vt:lpstr>LABEL FAIT MAISON</vt:lpstr>
      <vt:lpstr>NOS ALLIÉS POUR RÉUSSIR</vt:lpstr>
      <vt:lpstr>LA MISSON DU LABEL FAIT MAISON </vt:lpstr>
      <vt:lpstr>DIVERSITÉ DE NOS MEMBRES</vt:lpstr>
      <vt:lpstr>NOS MEMBRES</vt:lpstr>
      <vt:lpstr>NOS MEMBRES</vt:lpstr>
      <vt:lpstr>DÉFINITION</vt:lpstr>
      <vt:lpstr>PRODUIT BRUT</vt:lpstr>
      <vt:lpstr>PRODUITS TRADITIONNELLEMENT UTILISÉS EN CUISINE</vt:lpstr>
      <vt:lpstr>LES AVANTAGES</vt:lpstr>
      <vt:lpstr>LES AVANTAGES POUR TOUS</vt:lpstr>
      <vt:lpstr>CALENDRIER ACTIONS &amp; EVENTS 2026</vt:lpstr>
      <vt:lpstr>ATELIERS DE CUISINE / MASTERCLASS POUR CHEFS</vt:lpstr>
      <vt:lpstr>EVENTS B2B &amp; B2C</vt:lpstr>
      <vt:lpstr>PowerPoint-Präsentation</vt:lpstr>
      <vt:lpstr>SATISFACTION</vt:lpstr>
      <vt:lpstr>TEMOIGNAGE</vt:lpstr>
      <vt:lpstr>LA PRESSE EN PARLE</vt:lpstr>
      <vt:lpstr>PROCÉDURE POUR ÊTRE LABELLISÉ</vt:lpstr>
      <vt:lpstr>SUIVEZ-NOUS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Label   Fait Maison</dc:title>
  <dc:creator>Stéphanie Roulier Morandi</dc:creator>
  <cp:lastModifiedBy>LFM - Bettina Tschuor</cp:lastModifiedBy>
  <cp:revision>87</cp:revision>
  <dcterms:modified xsi:type="dcterms:W3CDTF">2026-01-22T09:57:28Z</dcterms:modified>
</cp:coreProperties>
</file>