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23"/>
  </p:notesMasterIdLst>
  <p:sldIdLst>
    <p:sldId id="327" r:id="rId2"/>
    <p:sldId id="304" r:id="rId3"/>
    <p:sldId id="324" r:id="rId4"/>
    <p:sldId id="328" r:id="rId5"/>
    <p:sldId id="308" r:id="rId6"/>
    <p:sldId id="309" r:id="rId7"/>
    <p:sldId id="330" r:id="rId8"/>
    <p:sldId id="329" r:id="rId9"/>
    <p:sldId id="331" r:id="rId10"/>
    <p:sldId id="332" r:id="rId11"/>
    <p:sldId id="326" r:id="rId12"/>
    <p:sldId id="307" r:id="rId13"/>
    <p:sldId id="333" r:id="rId14"/>
    <p:sldId id="312" r:id="rId15"/>
    <p:sldId id="313" r:id="rId16"/>
    <p:sldId id="334" r:id="rId17"/>
    <p:sldId id="322" r:id="rId18"/>
    <p:sldId id="335" r:id="rId19"/>
    <p:sldId id="325" r:id="rId20"/>
    <p:sldId id="336" r:id="rId21"/>
    <p:sldId id="337" r:id="rId22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4"/>
      <p:bold r:id="rId25"/>
    </p:embeddedFont>
    <p:embeddedFont>
      <p:font typeface="Mulish" panose="020B0604020202020204" charset="0"/>
      <p:regular r:id="rId26"/>
      <p:bold r:id="rId27"/>
      <p:italic r:id="rId28"/>
      <p:boldItalic r:id="rId29"/>
    </p:embeddedFont>
    <p:embeddedFont>
      <p:font typeface="Nunito Light" pitchFamily="2" charset="0"/>
      <p:regular r:id="rId30"/>
      <p:italic r:id="rId31"/>
    </p:embeddedFont>
    <p:embeddedFont>
      <p:font typeface="Quicksand" panose="020B0604020202020204" charset="0"/>
      <p:regular r:id="rId32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DC2F197-60B3-4F25-9A83-208F22437DF8}">
  <a:tblStyle styleId="{8DC2F197-60B3-4F25-9A83-208F22437D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82" autoAdjust="0"/>
    <p:restoredTop sz="94660"/>
  </p:normalViewPr>
  <p:slideViewPr>
    <p:cSldViewPr snapToGrid="0">
      <p:cViewPr>
        <p:scale>
          <a:sx n="84" d="100"/>
          <a:sy n="84" d="100"/>
        </p:scale>
        <p:origin x="4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dirty="0"/>
              <a:t>	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1341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8659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93977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94980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11902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73700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84496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69394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1340135a08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1340135a08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139" y="148088"/>
            <a:ext cx="8917070" cy="4844403"/>
          </a:xfrm>
          <a:prstGeom prst="rect">
            <a:avLst/>
          </a:prstGeom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09200" y="1424875"/>
            <a:ext cx="5925600" cy="2079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609200" y="3573775"/>
            <a:ext cx="59427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0042" y="3679538"/>
            <a:ext cx="787104" cy="11249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3" name="Google Shape;33;p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2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9pPr>
          </a:lstStyle>
          <a:p>
            <a:endParaRPr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0846" y="3968511"/>
            <a:ext cx="787104" cy="11249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720000" y="1413525"/>
            <a:ext cx="4294800" cy="20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9"/>
          <p:cNvSpPr txBox="1">
            <a:spLocks noGrp="1"/>
          </p:cNvSpPr>
          <p:nvPr>
            <p:ph type="subTitle" idx="1"/>
          </p:nvPr>
        </p:nvSpPr>
        <p:spPr>
          <a:xfrm>
            <a:off x="720000" y="3508800"/>
            <a:ext cx="4294800" cy="10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0" name="Google Shape;80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3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3"/>
          <p:cNvSpPr txBox="1">
            <a:spLocks noGrp="1"/>
          </p:cNvSpPr>
          <p:nvPr>
            <p:ph type="title"/>
          </p:nvPr>
        </p:nvSpPr>
        <p:spPr>
          <a:xfrm>
            <a:off x="2347938" y="5400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75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253" name="Google Shape;253;p23"/>
          <p:cNvSpPr txBox="1">
            <a:spLocks noGrp="1"/>
          </p:cNvSpPr>
          <p:nvPr>
            <p:ph type="subTitle" idx="1"/>
          </p:nvPr>
        </p:nvSpPr>
        <p:spPr>
          <a:xfrm>
            <a:off x="2347900" y="1717825"/>
            <a:ext cx="4448100" cy="12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cxnSp>
        <p:nvCxnSpPr>
          <p:cNvPr id="258" name="Google Shape;258;p23"/>
          <p:cNvCxnSpPr/>
          <p:nvPr/>
        </p:nvCxnSpPr>
        <p:spPr>
          <a:xfrm rot="10800000" flipH="1">
            <a:off x="347659" y="4749851"/>
            <a:ext cx="8448600" cy="33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cxnSp>
        <p:nvCxnSpPr>
          <p:cNvPr id="265" name="Google Shape;265;p2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6" name="Google Shape;266;p24"/>
          <p:cNvSpPr txBox="1">
            <a:spLocks noGrp="1"/>
          </p:cNvSpPr>
          <p:nvPr>
            <p:ph type="sldNum" idx="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lt1"/>
                </a:solidFill>
              </a:defRPr>
            </a:lvl1pPr>
            <a:lvl2pPr lvl="1" algn="ctr" rtl="0">
              <a:buNone/>
              <a:defRPr>
                <a:solidFill>
                  <a:schemeClr val="lt1"/>
                </a:solidFill>
              </a:defRPr>
            </a:lvl2pPr>
            <a:lvl3pPr lvl="2" algn="ctr" rtl="0">
              <a:buNone/>
              <a:defRPr>
                <a:solidFill>
                  <a:schemeClr val="lt1"/>
                </a:solidFill>
              </a:defRPr>
            </a:lvl3pPr>
            <a:lvl4pPr lvl="3" algn="ctr" rtl="0">
              <a:buNone/>
              <a:defRPr>
                <a:solidFill>
                  <a:schemeClr val="lt1"/>
                </a:solidFill>
              </a:defRPr>
            </a:lvl4pPr>
            <a:lvl5pPr lvl="4" algn="ctr" rtl="0">
              <a:buNone/>
              <a:defRPr>
                <a:solidFill>
                  <a:schemeClr val="lt1"/>
                </a:solidFill>
              </a:defRPr>
            </a:lvl5pPr>
            <a:lvl6pPr lvl="5" algn="ctr" rtl="0">
              <a:buNone/>
              <a:defRPr>
                <a:solidFill>
                  <a:schemeClr val="lt1"/>
                </a:solidFill>
              </a:defRPr>
            </a:lvl6pPr>
            <a:lvl7pPr lvl="6" algn="ctr" rtl="0">
              <a:buNone/>
              <a:defRPr>
                <a:solidFill>
                  <a:schemeClr val="lt1"/>
                </a:solidFill>
              </a:defRPr>
            </a:lvl7pPr>
            <a:lvl8pPr lvl="7" algn="ctr" rtl="0">
              <a:buNone/>
              <a:defRPr>
                <a:solidFill>
                  <a:schemeClr val="lt1"/>
                </a:solidFill>
              </a:defRPr>
            </a:lvl8pPr>
            <a:lvl9pPr lvl="8" algn="ctr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 dirty="0"/>
          </a:p>
        </p:txBody>
      </p:sp>
      <p:cxnSp>
        <p:nvCxnSpPr>
          <p:cNvPr id="267" name="Google Shape;267;p2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70" name="Google Shape;270;p25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4" name="Google Shape;274;p25"/>
          <p:cNvCxnSpPr/>
          <p:nvPr/>
        </p:nvCxnSpPr>
        <p:spPr>
          <a:xfrm rot="10800000" flipH="1">
            <a:off x="347659" y="4749851"/>
            <a:ext cx="8448600" cy="33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210" y="3789123"/>
            <a:ext cx="703924" cy="1006024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8" r:id="rId4"/>
    <p:sldLayoutId id="2147483669" r:id="rId5"/>
    <p:sldLayoutId id="2147483670" r:id="rId6"/>
    <p:sldLayoutId id="214748367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belfaitmaison.ch/de/presse-de/" TargetMode="Externa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jpe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abelfaitmaison.ch/de/das-label-erhalten/" TargetMode="Externa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légume, personne, produits, découper&#10;&#10;Le contenu généré par l’IA peut être incorrect.">
            <a:extLst>
              <a:ext uri="{FF2B5EF4-FFF2-40B4-BE49-F238E27FC236}">
                <a16:creationId xmlns:a16="http://schemas.microsoft.com/office/drawing/2014/main" id="{1FA41DA9-846C-AC02-D354-36F7AD840A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182" t="3199" b="3018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Google Shape;286;p29"/>
          <p:cNvSpPr txBox="1">
            <a:spLocks/>
          </p:cNvSpPr>
          <p:nvPr/>
        </p:nvSpPr>
        <p:spPr>
          <a:xfrm>
            <a:off x="1515759" y="4521061"/>
            <a:ext cx="59427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6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indent="0"/>
            <a:r>
              <a:rPr lang="de-CH" dirty="0">
                <a:ln>
                  <a:solidFill>
                    <a:schemeClr val="accent6"/>
                  </a:solidFill>
                </a:ln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de-CH" noProof="0" dirty="0">
                <a:ln>
                  <a:solidFill>
                    <a:schemeClr val="accent6"/>
                  </a:solidFill>
                </a:ln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abelfaitmaison.ch</a:t>
            </a:r>
          </a:p>
        </p:txBody>
      </p:sp>
      <p:pic>
        <p:nvPicPr>
          <p:cNvPr id="3" name="Image 2" descr="Une image contenant conception, illustration, créativité&#10;&#10;Le contenu généré par l’IA peut être incorrect.">
            <a:extLst>
              <a:ext uri="{FF2B5EF4-FFF2-40B4-BE49-F238E27FC236}">
                <a16:creationId xmlns:a16="http://schemas.microsoft.com/office/drawing/2014/main" id="{1FF970EE-18C3-D5B2-5C95-0AD56CDD3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099" y="3044242"/>
            <a:ext cx="1364796" cy="1949709"/>
          </a:xfrm>
          <a:prstGeom prst="rect">
            <a:avLst/>
          </a:prstGeom>
        </p:spPr>
      </p:pic>
      <p:sp>
        <p:nvSpPr>
          <p:cNvPr id="285" name="Google Shape;285;p29"/>
          <p:cNvSpPr txBox="1">
            <a:spLocks noGrp="1"/>
          </p:cNvSpPr>
          <p:nvPr>
            <p:ph type="ctrTitle"/>
          </p:nvPr>
        </p:nvSpPr>
        <p:spPr>
          <a:xfrm>
            <a:off x="1199720" y="570290"/>
            <a:ext cx="6744559" cy="6834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4500" noProof="0" dirty="0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0"/>
              </a:rPr>
              <a:t>LABEL FAIT MAISON</a:t>
            </a:r>
          </a:p>
        </p:txBody>
      </p:sp>
      <p:sp>
        <p:nvSpPr>
          <p:cNvPr id="286" name="Google Shape;286;p29"/>
          <p:cNvSpPr txBox="1">
            <a:spLocks noGrp="1"/>
          </p:cNvSpPr>
          <p:nvPr>
            <p:ph type="subTitle" idx="1"/>
          </p:nvPr>
        </p:nvSpPr>
        <p:spPr>
          <a:xfrm>
            <a:off x="1515759" y="1295588"/>
            <a:ext cx="5942700" cy="10612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2000" noProof="0" dirty="0">
                <a:ln>
                  <a:solidFill>
                    <a:schemeClr val="accent6"/>
                  </a:solidFill>
                </a:ln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0000500000000000000" pitchFamily="2" charset="0"/>
              </a:rPr>
              <a:t>Mehr als ein Label: Ein Zeichen für Transparenz und Kochhandwerk. </a:t>
            </a:r>
          </a:p>
        </p:txBody>
      </p:sp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47341A83-3094-FE6C-8846-4DA2BDB4D20C}"/>
              </a:ext>
            </a:extLst>
          </p:cNvPr>
          <p:cNvSpPr txBox="1">
            <a:spLocks/>
          </p:cNvSpPr>
          <p:nvPr/>
        </p:nvSpPr>
        <p:spPr>
          <a:xfrm>
            <a:off x="3345543" y="4518151"/>
            <a:ext cx="2459724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6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sh"/>
              <a:buNone/>
              <a:defRPr sz="18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indent="0" algn="l"/>
            <a:endParaRPr lang="de-CH" sz="1400" dirty="0">
              <a:ln>
                <a:solidFill>
                  <a:schemeClr val="accent6"/>
                </a:solidFill>
              </a:ln>
              <a:solidFill>
                <a:schemeClr val="accent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417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2131" y="461959"/>
            <a:ext cx="7704000" cy="572700"/>
          </a:xfrm>
        </p:spPr>
        <p:txBody>
          <a:bodyPr/>
          <a:lstStyle/>
          <a:p>
            <a:r>
              <a:rPr lang="de-CH" noProof="0" dirty="0">
                <a:latin typeface="Montserrat" panose="00000500000000000000" pitchFamily="2" charset="0"/>
              </a:rPr>
              <a:t>DIE VORTEILE DES LABELS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1249" y="1006572"/>
            <a:ext cx="6973192" cy="383212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de-CH" sz="1600" b="1" noProof="0" dirty="0">
                <a:solidFill>
                  <a:schemeClr val="bg2"/>
                </a:solidFill>
                <a:latin typeface="Montserrat" panose="00000500000000000000" pitchFamily="2" charset="0"/>
              </a:rPr>
              <a:t>Für GASTRONOM</a:t>
            </a:r>
            <a:r>
              <a:rPr lang="de-CH" sz="1600" b="1" dirty="0">
                <a:solidFill>
                  <a:schemeClr val="bg2"/>
                </a:solidFill>
                <a:latin typeface="Montserrat" panose="00000500000000000000" pitchFamily="2" charset="0"/>
              </a:rPr>
              <a:t>IE</a:t>
            </a:r>
            <a:r>
              <a:rPr lang="de-CH" sz="1600" b="1" noProof="0" dirty="0">
                <a:solidFill>
                  <a:schemeClr val="bg2"/>
                </a:solidFill>
                <a:latin typeface="Montserrat" panose="00000500000000000000" pitchFamily="2" charset="0"/>
              </a:rPr>
              <a:t> &amp; HOTELLERIE</a:t>
            </a:r>
            <a:endParaRPr lang="de-CH" sz="900" b="1" noProof="0" dirty="0">
              <a:latin typeface="Montserra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</a:rPr>
              <a:t>Wertschätzung des </a:t>
            </a:r>
            <a:r>
              <a:rPr lang="de-CH" dirty="0">
                <a:latin typeface="Montserrat" panose="00000500000000000000" pitchFamily="2" charset="0"/>
              </a:rPr>
              <a:t>Koch-</a:t>
            </a:r>
            <a:r>
              <a:rPr lang="de-CH" noProof="0" dirty="0">
                <a:latin typeface="Montserrat" panose="00000500000000000000" pitchFamily="2" charset="0"/>
              </a:rPr>
              <a:t>Handwerks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</a:rPr>
              <a:t>Authentische Positionierung und Ergänzung zur Spitzengastronomie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</a:rPr>
              <a:t>Differenzierung gegenüber Konkurrenz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>
                <a:latin typeface="Montserrat" panose="00000500000000000000" pitchFamily="2" charset="0"/>
              </a:rPr>
              <a:t>Einfaches Kommunikationsmittel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</a:rPr>
              <a:t>Transparenz </a:t>
            </a:r>
            <a:r>
              <a:rPr lang="de-CH" dirty="0" err="1">
                <a:latin typeface="Montserrat" panose="00000500000000000000" pitchFamily="2" charset="0"/>
              </a:rPr>
              <a:t>ggü</a:t>
            </a:r>
            <a:r>
              <a:rPr lang="de-CH" dirty="0">
                <a:latin typeface="Montserrat" panose="00000500000000000000" pitchFamily="2" charset="0"/>
              </a:rPr>
              <a:t>. Gästen </a:t>
            </a:r>
            <a:r>
              <a:rPr lang="de-CH" noProof="0" dirty="0">
                <a:latin typeface="Montserrat" panose="00000500000000000000" pitchFamily="2" charset="0"/>
              </a:rPr>
              <a:t>führt zu Vertrauen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>
                <a:latin typeface="Montserrat" panose="00000500000000000000" pitchFamily="2" charset="0"/>
              </a:rPr>
              <a:t>Teil eines wachsenden Schweizer Netzwerks </a:t>
            </a:r>
            <a:endParaRPr lang="de-CH" noProof="0" dirty="0">
              <a:latin typeface="Montserra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>
                <a:latin typeface="Montserrat" panose="00000500000000000000" pitchFamily="2" charset="0"/>
              </a:rPr>
              <a:t>Imagekommunikation und Sensibilisierung Konsument*innen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</a:rPr>
              <a:t>Zugang zu Events, Kochateliers, Netzwerkanlässen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>
                <a:latin typeface="Montserrat" panose="00000500000000000000" pitchFamily="2" charset="0"/>
              </a:rPr>
              <a:t>Swisstainable</a:t>
            </a:r>
            <a:r>
              <a:rPr lang="de-CH" dirty="0">
                <a:latin typeface="Montserrat" panose="00000500000000000000" pitchFamily="2" charset="0"/>
              </a:rPr>
              <a:t> II – </a:t>
            </a:r>
            <a:r>
              <a:rPr lang="de-CH" dirty="0" err="1">
                <a:latin typeface="Montserrat" panose="00000500000000000000" pitchFamily="2" charset="0"/>
              </a:rPr>
              <a:t>Engaged</a:t>
            </a:r>
            <a:r>
              <a:rPr lang="de-CH" dirty="0">
                <a:latin typeface="Montserrat" panose="00000500000000000000" pitchFamily="2" charset="0"/>
              </a:rPr>
              <a:t>                                                                                             (in Kombination) </a:t>
            </a:r>
            <a:endParaRPr lang="de-CH" noProof="0" dirty="0">
              <a:latin typeface="Montserrat" panose="00000500000000000000" pitchFamily="2" charset="0"/>
            </a:endParaRPr>
          </a:p>
          <a:p>
            <a:endParaRPr lang="de-CH" noProof="0" dirty="0">
              <a:latin typeface="Montserrat" panose="00000500000000000000" pitchFamily="2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7831BEC-440D-6589-10D4-2E0D58F011C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149650" y="44500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10</a:t>
            </a:fld>
            <a:endParaRPr lang="de-CH" sz="1200" dirty="0"/>
          </a:p>
        </p:txBody>
      </p:sp>
    </p:spTree>
    <p:extLst>
      <p:ext uri="{BB962C8B-B14F-4D97-AF65-F5344CB8AC3E}">
        <p14:creationId xmlns:p14="http://schemas.microsoft.com/office/powerpoint/2010/main" val="1996873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DE2B954-31BC-AD8D-4782-AC64A265F3F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149650" y="44500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11</a:t>
            </a:fld>
            <a:endParaRPr lang="de-CH" sz="1200" dirty="0"/>
          </a:p>
        </p:txBody>
      </p:sp>
      <p:sp>
        <p:nvSpPr>
          <p:cNvPr id="5" name="Espace réservé du texte 2"/>
          <p:cNvSpPr txBox="1">
            <a:spLocks noGrp="1"/>
          </p:cNvSpPr>
          <p:nvPr>
            <p:ph type="body" idx="1"/>
          </p:nvPr>
        </p:nvSpPr>
        <p:spPr>
          <a:xfrm>
            <a:off x="508000" y="992187"/>
            <a:ext cx="4785895" cy="323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indent="0">
              <a:lnSpc>
                <a:spcPct val="150000"/>
              </a:lnSpc>
              <a:buFont typeface="Nunito Light"/>
              <a:buNone/>
            </a:pPr>
            <a:r>
              <a:rPr lang="de-CH" sz="1600" b="1" noProof="0" dirty="0">
                <a:solidFill>
                  <a:schemeClr val="bg2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Für die GÄSTE</a:t>
            </a:r>
            <a:endParaRPr lang="de-CH" sz="1000" b="1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Transparenz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Garantie des « Hausgemachten »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Authentischer Geschmack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Vermeidung von unerwünschten Zusatzstoffen (Emulgatoren, Konservierungsmittel etc.)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Restaurantsuche mithilfe des  Online-Verzeichnis auf labelfaitmaison.ch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Schweizweit verbreitet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Diversität: für jeden Geschmack und                jedes Budget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7AC0AF70-14CB-5BB5-AC0F-4F56839C0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00" y="444500"/>
            <a:ext cx="7702550" cy="573088"/>
          </a:xfrm>
        </p:spPr>
        <p:txBody>
          <a:bodyPr/>
          <a:lstStyle/>
          <a:p>
            <a:r>
              <a:rPr lang="de-CH" noProof="0" dirty="0">
                <a:latin typeface="Montserrat" panose="00000500000000000000" pitchFamily="2" charset="0"/>
              </a:rPr>
              <a:t>DIE VORTEILE DES LABELS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28F1348-A096-9745-5CD4-25737149B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373" y="1067519"/>
            <a:ext cx="2952902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65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VORTEILE FÜR ALLE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3079" y="1158686"/>
            <a:ext cx="7704000" cy="2060317"/>
          </a:xfrm>
        </p:spPr>
        <p:txBody>
          <a:bodyPr/>
          <a:lstStyle/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de-DE" altLang="de-DE" b="1" dirty="0">
                <a:solidFill>
                  <a:schemeClr val="tx1"/>
                </a:solidFill>
                <a:latin typeface="Montserrat" panose="00000500000000000000" pitchFamily="2" charset="0"/>
              </a:rPr>
              <a:t>Zentral koordinierte nationale Kommunikation</a:t>
            </a:r>
            <a:r>
              <a:rPr lang="de-DE" altLang="de-DE" dirty="0">
                <a:solidFill>
                  <a:schemeClr val="tx1"/>
                </a:solidFill>
                <a:latin typeface="Montserrat" panose="00000500000000000000" pitchFamily="2" charset="0"/>
              </a:rPr>
              <a:t> mit einheitlichem Auftritt in der ganzen Schweiz</a:t>
            </a:r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de-DE" altLang="de-DE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de-DE" altLang="de-DE" b="1" dirty="0">
                <a:solidFill>
                  <a:schemeClr val="tx1"/>
                </a:solidFill>
                <a:latin typeface="Montserrat" panose="00000500000000000000" pitchFamily="2" charset="0"/>
              </a:rPr>
              <a:t>In nationale Strategien eingebunden</a:t>
            </a:r>
            <a:r>
              <a:rPr lang="de-DE" altLang="de-DE" dirty="0">
                <a:solidFill>
                  <a:schemeClr val="tx1"/>
                </a:solidFill>
                <a:latin typeface="Montserrat" panose="00000500000000000000" pitchFamily="2" charset="0"/>
              </a:rPr>
              <a:t>: </a:t>
            </a:r>
            <a:r>
              <a:rPr lang="de-DE" altLang="de-DE" dirty="0" err="1">
                <a:solidFill>
                  <a:schemeClr val="tx1"/>
                </a:solidFill>
                <a:latin typeface="Montserrat" panose="00000500000000000000" pitchFamily="2" charset="0"/>
              </a:rPr>
              <a:t>GastroSuisse</a:t>
            </a:r>
            <a:r>
              <a:rPr lang="de-DE" altLang="de-DE" dirty="0">
                <a:solidFill>
                  <a:schemeClr val="tx1"/>
                </a:solidFill>
                <a:latin typeface="Montserrat" panose="00000500000000000000" pitchFamily="2" charset="0"/>
              </a:rPr>
              <a:t>, Schweiz Tourismus, Swiss </a:t>
            </a:r>
            <a:r>
              <a:rPr lang="de-DE" altLang="de-DE" dirty="0" err="1">
                <a:solidFill>
                  <a:schemeClr val="tx1"/>
                </a:solidFill>
                <a:latin typeface="Montserrat" panose="00000500000000000000" pitchFamily="2" charset="0"/>
              </a:rPr>
              <a:t>Wine</a:t>
            </a:r>
            <a:endParaRPr lang="de-DE" altLang="de-DE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de-DE" altLang="de-DE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28575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de-DE" altLang="de-DE" b="1" dirty="0">
                <a:solidFill>
                  <a:schemeClr val="tx1"/>
                </a:solidFill>
                <a:latin typeface="Montserrat" panose="00000500000000000000" pitchFamily="2" charset="0"/>
              </a:rPr>
              <a:t>Förderung von Nähe und Saisonalität</a:t>
            </a:r>
            <a:r>
              <a:rPr lang="de-DE" altLang="de-DE" dirty="0">
                <a:solidFill>
                  <a:schemeClr val="tx1"/>
                </a:solidFill>
                <a:latin typeface="Montserrat" panose="00000500000000000000" pitchFamily="2" charset="0"/>
              </a:rPr>
              <a:t>, regionalen Produkten, Nachhaltigkeit, guten Ernährungspraktiken</a:t>
            </a:r>
            <a:endParaRPr lang="fr-CH" dirty="0">
              <a:latin typeface="Montserrat" panose="000005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3785" y="3513891"/>
            <a:ext cx="2032725" cy="34861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0056" y="3281120"/>
            <a:ext cx="752475" cy="7524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0662" y="3513891"/>
            <a:ext cx="1103425" cy="53706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143" y="3247257"/>
            <a:ext cx="1902813" cy="107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5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0850" y="450482"/>
            <a:ext cx="7704000" cy="572700"/>
          </a:xfrm>
        </p:spPr>
        <p:txBody>
          <a:bodyPr/>
          <a:lstStyle/>
          <a:p>
            <a:r>
              <a:rPr lang="de-CH" noProof="0" dirty="0">
                <a:latin typeface="Montserrat" panose="00000500000000000000" pitchFamily="2" charset="0"/>
              </a:rPr>
              <a:t>KOMMUN</a:t>
            </a:r>
            <a:r>
              <a:rPr lang="de-CH" dirty="0">
                <a:latin typeface="Montserrat" panose="00000500000000000000" pitchFamily="2" charset="0"/>
              </a:rPr>
              <a:t>IKATIONSKAMPAGNEN</a:t>
            </a:r>
            <a:endParaRPr lang="de-CH" noProof="0" dirty="0">
              <a:latin typeface="Montserrat" panose="00000500000000000000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F97B2A-B94B-8DA4-F911-283897EF4A1E}"/>
              </a:ext>
            </a:extLst>
          </p:cNvPr>
          <p:cNvSpPr txBox="1"/>
          <p:nvPr/>
        </p:nvSpPr>
        <p:spPr>
          <a:xfrm>
            <a:off x="450850" y="1027634"/>
            <a:ext cx="7829550" cy="572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Das Handwerk und die Kreativität der Köchinnen und Köche wird während den sogenannten Spezialitätenwochen ins Scheinwerferlicht gerückt:</a:t>
            </a:r>
          </a:p>
          <a:p>
            <a:pPr defTabSz="914400">
              <a:lnSpc>
                <a:spcPct val="90000"/>
              </a:lnSpc>
            </a:pPr>
            <a:endParaRPr lang="de-CH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de-CH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2500" y="1981752"/>
            <a:ext cx="2757135" cy="25171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ZoneTexte 3">
            <a:extLst>
              <a:ext uri="{FF2B5EF4-FFF2-40B4-BE49-F238E27FC236}">
                <a16:creationId xmlns:a16="http://schemas.microsoft.com/office/drawing/2014/main" id="{72BA2304-D802-6D9F-A8B5-A8FD435842B7}"/>
              </a:ext>
            </a:extLst>
          </p:cNvPr>
          <p:cNvSpPr txBox="1"/>
          <p:nvPr/>
        </p:nvSpPr>
        <p:spPr>
          <a:xfrm>
            <a:off x="546099" y="1475130"/>
            <a:ext cx="4978400" cy="35304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90000"/>
              </a:lnSpc>
            </a:pPr>
            <a:endParaRPr lang="de-CH" b="1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</a:pP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Auszug aus dem Programm 202</a:t>
            </a:r>
            <a:r>
              <a:rPr lang="de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de-CH" b="1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</a:pPr>
            <a:endParaRPr lang="de-CH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de-CH" b="1" noProof="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GRUYERE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«Den Gruyère AOP lieben wir in …»</a:t>
            </a:r>
            <a:b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 Partnerschaft mit der Sortenorganisation Gruyère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de-CH" i="1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de-CH" b="1" noProof="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GENUSSREGION ZÜRICH</a:t>
            </a:r>
            <a:endParaRPr lang="de-CH" noProof="0" dirty="0">
              <a:solidFill>
                <a:srgbClr val="F79563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de-CH" noProof="0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Signature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-Gericht rund </a:t>
            </a: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um 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die Genusswoche, in Partnerschaft mit Promotion </a:t>
            </a:r>
            <a:r>
              <a:rPr lang="de-CH" noProof="0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pour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le Gout  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de-CH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de-CH" b="1" noProof="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SCHWEIZER FLEISCH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«Was schmorst du?» Schmorgerichte in Restaurants, 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 Partnerschaft mit Schweizer Fleisch</a:t>
            </a: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de-CH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90000"/>
              </a:lnSpc>
              <a:tabLst>
                <a:tab pos="2259013" algn="l"/>
              </a:tabLst>
            </a:pPr>
            <a:endParaRPr lang="de-CH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oliennummernplatzhalter 3">
            <a:extLst>
              <a:ext uri="{FF2B5EF4-FFF2-40B4-BE49-F238E27FC236}">
                <a16:creationId xmlns:a16="http://schemas.microsoft.com/office/drawing/2014/main" id="{9CD139E0-A4A2-F14E-F49A-E21A8BB2CEA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149650" y="44500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13</a:t>
            </a:fld>
            <a:endParaRPr lang="de-CH" sz="1200" dirty="0"/>
          </a:p>
        </p:txBody>
      </p:sp>
    </p:spTree>
    <p:extLst>
      <p:ext uri="{BB962C8B-B14F-4D97-AF65-F5344CB8AC3E}">
        <p14:creationId xmlns:p14="http://schemas.microsoft.com/office/powerpoint/2010/main" val="908267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6147" y="350097"/>
            <a:ext cx="8300380" cy="1058700"/>
          </a:xfrm>
        </p:spPr>
        <p:txBody>
          <a:bodyPr/>
          <a:lstStyle/>
          <a:p>
            <a:pPr algn="l"/>
            <a:r>
              <a:rPr lang="de-CH" sz="3000" noProof="0" dirty="0">
                <a:latin typeface="Montserrat" panose="00000500000000000000" pitchFamily="2" charset="0"/>
              </a:rPr>
              <a:t>ATELIERS FÜR BERUFSKÖCH:INNEN</a:t>
            </a:r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C15202DA-1D07-BE9D-33A9-C3249833E713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596313" y="4449763"/>
            <a:ext cx="547687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14</a:t>
            </a:fld>
            <a:endParaRPr lang="de-CH" sz="12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D3254D-A7FB-746E-894C-E0A38ED5D890}"/>
              </a:ext>
            </a:extLst>
          </p:cNvPr>
          <p:cNvSpPr txBox="1"/>
          <p:nvPr/>
        </p:nvSpPr>
        <p:spPr>
          <a:xfrm>
            <a:off x="2988533" y="1029578"/>
            <a:ext cx="5905500" cy="3723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114000"/>
              </a:lnSpc>
              <a:spcAft>
                <a:spcPts val="600"/>
              </a:spcAft>
            </a:pPr>
            <a:r>
              <a:rPr lang="de-CH" sz="1000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Romandie</a:t>
            </a:r>
            <a:endParaRPr lang="de-CH" sz="1000" b="1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spcAft>
                <a:spcPts val="600"/>
              </a:spcAft>
              <a:tabLst>
                <a:tab pos="628650" algn="l"/>
              </a:tabLst>
            </a:pP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23. Feb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:	</a:t>
            </a:r>
            <a:r>
              <a:rPr lang="de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Masterclass</a:t>
            </a:r>
            <a:r>
              <a:rPr lang="de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Connaissances</a:t>
            </a:r>
            <a:r>
              <a:rPr lang="de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morceaux</a:t>
            </a:r>
            <a:r>
              <a:rPr lang="de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de  </a:t>
            </a:r>
            <a:r>
              <a:rPr lang="de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viande</a:t>
            </a:r>
            <a:r>
              <a:rPr lang="de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et 		</a:t>
            </a:r>
            <a:r>
              <a:rPr lang="de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technologies</a:t>
            </a:r>
            <a:r>
              <a:rPr lang="de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culinaries</a:t>
            </a:r>
            <a:r>
              <a:rPr lang="de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VD, Pully, Gaël Brandy</a:t>
            </a:r>
          </a:p>
          <a:p>
            <a:pPr defTabSz="914400">
              <a:lnSpc>
                <a:spcPct val="114000"/>
              </a:lnSpc>
              <a:spcAft>
                <a:spcPts val="600"/>
              </a:spcAft>
              <a:tabLst>
                <a:tab pos="627063" algn="l"/>
              </a:tabLst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20. April:	</a:t>
            </a:r>
            <a:r>
              <a:rPr lang="de-CH" b="1" noProof="0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Masterclass</a:t>
            </a: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Sans Gluten/Sans Lactose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GE, Genf, 			Aurélie </a:t>
            </a:r>
            <a:r>
              <a:rPr lang="de-CH" noProof="0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Stchepounoff</a:t>
            </a:r>
            <a:endParaRPr lang="de-CH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14000"/>
              </a:lnSpc>
              <a:spcAft>
                <a:spcPts val="600"/>
              </a:spcAft>
              <a:tabLst>
                <a:tab pos="627063" algn="l"/>
              </a:tabLst>
            </a:pP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28. Sept.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:	</a:t>
            </a: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Atelier </a:t>
            </a:r>
            <a:r>
              <a:rPr lang="de-CH" b="1" noProof="0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Pâté</a:t>
            </a: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de-CH" b="1" noProof="0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Croûte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VD, Crissier, Xavier Bats</a:t>
            </a:r>
          </a:p>
          <a:p>
            <a:pPr defTabSz="914400">
              <a:lnSpc>
                <a:spcPct val="114000"/>
              </a:lnSpc>
              <a:spcAft>
                <a:spcPts val="600"/>
              </a:spcAft>
              <a:tabLst>
                <a:tab pos="627063" algn="l"/>
              </a:tabLst>
            </a:pPr>
            <a:r>
              <a:rPr lang="de-CH" sz="1000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Deutschschweiz</a:t>
            </a:r>
          </a:p>
          <a:p>
            <a:pPr defTabSz="914400">
              <a:lnSpc>
                <a:spcPct val="114000"/>
              </a:lnSpc>
              <a:spcAft>
                <a:spcPts val="600"/>
              </a:spcAft>
              <a:tabLst>
                <a:tab pos="627063" algn="l"/>
              </a:tabLst>
            </a:pP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16. März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:	</a:t>
            </a: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Plant </a:t>
            </a:r>
            <a:r>
              <a:rPr lang="de-CH" b="1" noProof="0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Based</a:t>
            </a: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in der Küche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ZH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Altstetten, SUSTINEO</a:t>
            </a:r>
            <a:endParaRPr lang="de-CH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14000"/>
              </a:lnSpc>
              <a:spcAft>
                <a:spcPts val="600"/>
              </a:spcAft>
              <a:tabLst>
                <a:tab pos="627063" algn="l"/>
              </a:tabLst>
            </a:pP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23. März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:	</a:t>
            </a: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Open Kitchen  - ein Blick hinter  die Kulissen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LU, 			Restaurant Sowieso</a:t>
            </a:r>
          </a:p>
          <a:p>
            <a:pPr defTabSz="914400">
              <a:lnSpc>
                <a:spcPct val="114000"/>
              </a:lnSpc>
              <a:spcAft>
                <a:spcPts val="600"/>
              </a:spcAft>
              <a:tabLst>
                <a:tab pos="627063" algn="l"/>
              </a:tabLst>
            </a:pP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30. März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:	</a:t>
            </a:r>
            <a:r>
              <a:rPr lang="de-CH" b="1" noProof="0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Nose</a:t>
            </a: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b="1" noProof="0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Tail in der Küche, </a:t>
            </a: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ZH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Altstetten, SUSTINEO</a:t>
            </a:r>
            <a:endParaRPr lang="de-CH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14000"/>
              </a:lnSpc>
              <a:spcAft>
                <a:spcPts val="600"/>
              </a:spcAft>
            </a:pPr>
            <a:endParaRPr lang="de-CH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14000"/>
              </a:lnSpc>
              <a:spcAft>
                <a:spcPts val="600"/>
              </a:spcAft>
            </a:pPr>
            <a:r>
              <a:rPr lang="de-CH" sz="100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Stand Jan 26 - Änderungen und Ergänzungen vorbehalten. </a:t>
            </a:r>
            <a:endParaRPr lang="de-CH" sz="1000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099" y="1408797"/>
            <a:ext cx="2515789" cy="1711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959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6837" y="439450"/>
            <a:ext cx="7704000" cy="407274"/>
          </a:xfrm>
        </p:spPr>
        <p:txBody>
          <a:bodyPr/>
          <a:lstStyle/>
          <a:p>
            <a:pPr>
              <a:tabLst>
                <a:tab pos="4305300" algn="l"/>
              </a:tabLst>
            </a:pPr>
            <a:r>
              <a:rPr lang="de-CH" sz="3200" noProof="0" dirty="0">
                <a:latin typeface="Montserrat" panose="00000500000000000000" pitchFamily="2" charset="0"/>
              </a:rPr>
              <a:t>MITGLIEDER- &amp; PARTNER-EVENTS</a:t>
            </a:r>
            <a:endParaRPr lang="de-CH" sz="1800" b="0" noProof="0" dirty="0">
              <a:latin typeface="Montserrat" panose="00000500000000000000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3E3EA3-805F-8C66-A238-96E8C25D3F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751" y="2777402"/>
            <a:ext cx="3108968" cy="207233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85C96C-37B6-6C00-C84C-B4C5E24D5D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750" y="1282392"/>
            <a:ext cx="1460528" cy="1747928"/>
          </a:xfrm>
          <a:prstGeom prst="rect">
            <a:avLst/>
          </a:prstGeom>
        </p:spPr>
      </p:pic>
      <p:pic>
        <p:nvPicPr>
          <p:cNvPr id="10" name="Image 9" descr="Une image contenant habits, homme, personne, personnes&#10;&#10;Le contenu généré par l’IA peut être incorrect.">
            <a:extLst>
              <a:ext uri="{FF2B5EF4-FFF2-40B4-BE49-F238E27FC236}">
                <a16:creationId xmlns:a16="http://schemas.microsoft.com/office/drawing/2014/main" id="{C7483336-0614-82E4-A410-1986F20EDD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39749" y="1271524"/>
            <a:ext cx="3228001" cy="215148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3D48DE3-B37B-9CCB-05E6-9CB3F01E6F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9461" y="3185555"/>
            <a:ext cx="1473548" cy="166418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3A80896E-DD84-5A71-4702-EDCB6ABFB1C8}"/>
              </a:ext>
            </a:extLst>
          </p:cNvPr>
          <p:cNvSpPr txBox="1">
            <a:spLocks/>
          </p:cNvSpPr>
          <p:nvPr/>
        </p:nvSpPr>
        <p:spPr>
          <a:xfrm>
            <a:off x="596545" y="2825064"/>
            <a:ext cx="2827205" cy="720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>
              <a:lnSpc>
                <a:spcPct val="150000"/>
              </a:lnSpc>
              <a:tabLst>
                <a:tab pos="4305300" algn="l"/>
              </a:tabLst>
            </a:pPr>
            <a:r>
              <a:rPr lang="de-CH" sz="1200" dirty="0"/>
              <a:t>1. SEPTEMBER 2026 – MUSÉE OLYMPIQUE, LAUSANNE VD</a:t>
            </a:r>
          </a:p>
          <a:p>
            <a:pPr>
              <a:lnSpc>
                <a:spcPct val="150000"/>
              </a:lnSpc>
              <a:tabLst>
                <a:tab pos="4305300" algn="l"/>
              </a:tabLst>
            </a:pPr>
            <a:r>
              <a:rPr lang="de-CH" sz="1200" b="0" dirty="0"/>
              <a:t>Mitglieder- und Partneranlass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305300" algn="l"/>
              </a:tabLst>
            </a:pPr>
            <a:endParaRPr lang="de-CH" sz="1200" b="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C75A92CD-EA71-5B6B-7614-B12975BC81A5}"/>
              </a:ext>
            </a:extLst>
          </p:cNvPr>
          <p:cNvSpPr txBox="1">
            <a:spLocks/>
          </p:cNvSpPr>
          <p:nvPr/>
        </p:nvSpPr>
        <p:spPr>
          <a:xfrm>
            <a:off x="592270" y="1386904"/>
            <a:ext cx="3729473" cy="675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>
              <a:lnSpc>
                <a:spcPct val="150000"/>
              </a:lnSpc>
              <a:tabLst>
                <a:tab pos="4305300" algn="l"/>
              </a:tabLst>
            </a:pPr>
            <a:r>
              <a:rPr lang="de-CH" sz="1200" dirty="0"/>
              <a:t>24. AUGUST 2026 – SITTENRAIN SESSION</a:t>
            </a:r>
          </a:p>
          <a:p>
            <a:pPr>
              <a:lnSpc>
                <a:spcPct val="150000"/>
              </a:lnSpc>
              <a:tabLst>
                <a:tab pos="4305300" algn="l"/>
              </a:tabLst>
            </a:pPr>
            <a:r>
              <a:rPr lang="de-CH" sz="1200" dirty="0"/>
              <a:t>Bio-Weingut Sittenrain, Meggen LU </a:t>
            </a:r>
            <a:br>
              <a:rPr lang="de-CH" sz="1200" dirty="0"/>
            </a:br>
            <a:r>
              <a:rPr lang="de-CH" sz="1200" b="0" dirty="0"/>
              <a:t>Mitglieder- und Partneranlass </a:t>
            </a:r>
            <a:br>
              <a:rPr lang="de-CH" sz="1200" b="0" dirty="0"/>
            </a:br>
            <a:r>
              <a:rPr lang="de-CH" sz="1200" b="0" dirty="0"/>
              <a:t>Kooperation mit Wasser für Wasser (</a:t>
            </a:r>
            <a:r>
              <a:rPr lang="de-CH" sz="1200" b="0" dirty="0" err="1"/>
              <a:t>WfW</a:t>
            </a:r>
            <a:r>
              <a:rPr lang="de-CH" sz="1200" b="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136806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6">
            <a:extLst>
              <a:ext uri="{FF2B5EF4-FFF2-40B4-BE49-F238E27FC236}">
                <a16:creationId xmlns:a16="http://schemas.microsoft.com/office/drawing/2014/main" id="{DE0D5932-C36D-9508-67A1-F3B50D32A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750" y="1029093"/>
            <a:ext cx="2050404" cy="2851979"/>
          </a:xfrm>
          <a:prstGeom prst="rect">
            <a:avLst/>
          </a:prstGeom>
        </p:spPr>
      </p:pic>
      <p:pic>
        <p:nvPicPr>
          <p:cNvPr id="11" name="Image 2">
            <a:extLst>
              <a:ext uri="{FF2B5EF4-FFF2-40B4-BE49-F238E27FC236}">
                <a16:creationId xmlns:a16="http://schemas.microsoft.com/office/drawing/2014/main" id="{B92A4EA0-82B4-BD7C-D786-1DE901D77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7049" y="2042950"/>
            <a:ext cx="1695128" cy="268335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7899" y="462768"/>
            <a:ext cx="8831603" cy="572700"/>
          </a:xfrm>
        </p:spPr>
        <p:txBody>
          <a:bodyPr/>
          <a:lstStyle/>
          <a:p>
            <a:r>
              <a:rPr lang="de-CH" noProof="0" dirty="0">
                <a:latin typeface="Montserrat" panose="00000500000000000000" pitchFamily="2" charset="0"/>
              </a:rPr>
              <a:t>EVENTS UND MEDIENARBEIT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5883BC1-7C5E-4629-A33C-0E9BC957FD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16808" y="1082061"/>
            <a:ext cx="4055192" cy="25525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49213" indent="0" defTabSz="914400">
              <a:lnSpc>
                <a:spcPct val="150000"/>
              </a:lnSpc>
              <a:buNone/>
            </a:pPr>
            <a:r>
              <a:rPr lang="de-CH" noProof="0" dirty="0">
                <a:latin typeface="Montserrat" panose="00000500000000000000" pitchFamily="2" charset="0"/>
              </a:rPr>
              <a:t>Nächste Veranstaltungen: </a:t>
            </a:r>
          </a:p>
          <a:p>
            <a:pPr marL="334963" indent="-285750" defTabSz="9144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</a:rPr>
              <a:t>27.2. -1.3. Slow Food Market, Oerlikon</a:t>
            </a:r>
          </a:p>
          <a:p>
            <a:pPr marL="357188" indent="-307975" defTabSz="9144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noProof="0" dirty="0">
                <a:latin typeface="Montserrat" panose="00000500000000000000" pitchFamily="2" charset="0"/>
              </a:rPr>
              <a:t>22.3. Stammtisch an der </a:t>
            </a:r>
            <a:r>
              <a:rPr lang="de-CH" noProof="0" dirty="0" err="1">
                <a:latin typeface="Montserrat" panose="00000500000000000000" pitchFamily="2" charset="0"/>
              </a:rPr>
              <a:t>Gastia</a:t>
            </a:r>
            <a:r>
              <a:rPr lang="de-CH" noProof="0" dirty="0">
                <a:latin typeface="Montserrat" panose="00000500000000000000" pitchFamily="2" charset="0"/>
              </a:rPr>
              <a:t> </a:t>
            </a:r>
          </a:p>
          <a:p>
            <a:pPr marL="357188" indent="-307975" defTabSz="914400"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de-CH" noProof="0" dirty="0">
              <a:latin typeface="Montserrat" panose="00000500000000000000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6084CF-9934-E989-0AC0-E3C34B5644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327210" y="1509932"/>
            <a:ext cx="2710100" cy="203217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85CF0E8-0313-2875-EDDC-12CD503A0FBE}"/>
              </a:ext>
            </a:extLst>
          </p:cNvPr>
          <p:cNvSpPr txBox="1"/>
          <p:nvPr/>
        </p:nvSpPr>
        <p:spPr>
          <a:xfrm>
            <a:off x="7078956" y="3972529"/>
            <a:ext cx="17304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200" noProof="0" dirty="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Slow Food Market, Zürich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DF5FA1F-4E30-D2C4-762C-61632B024F4B}"/>
              </a:ext>
            </a:extLst>
          </p:cNvPr>
          <p:cNvSpPr txBox="1"/>
          <p:nvPr/>
        </p:nvSpPr>
        <p:spPr>
          <a:xfrm>
            <a:off x="469843" y="2198003"/>
            <a:ext cx="3146708" cy="1348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9213" defTabSz="914400">
              <a:lnSpc>
                <a:spcPct val="150000"/>
              </a:lnSpc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Ziele:</a:t>
            </a:r>
          </a:p>
          <a:p>
            <a:pPr marL="357188" indent="-307975">
              <a:lnSpc>
                <a:spcPct val="150000"/>
              </a:lnSpc>
              <a:buClr>
                <a:schemeClr val="dk2"/>
              </a:buClr>
              <a:buSzPts val="800"/>
              <a:buFont typeface="Courier New" panose="02070309020205020404" pitchFamily="49" charset="0"/>
              <a:buChar char="o"/>
            </a:pPr>
            <a:r>
              <a:rPr lang="de-CH" dirty="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Steigerung der Bekanntheit beim breiten Publikum</a:t>
            </a:r>
          </a:p>
          <a:p>
            <a:pPr marL="357188" indent="-307975">
              <a:lnSpc>
                <a:spcPct val="150000"/>
              </a:lnSpc>
              <a:buClr>
                <a:schemeClr val="dk2"/>
              </a:buClr>
              <a:buSzPts val="800"/>
              <a:buFont typeface="Courier New" panose="02070309020205020404" pitchFamily="49" charset="0"/>
              <a:buChar char="o"/>
            </a:pPr>
            <a:r>
              <a:rPr lang="de-CH" dirty="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Sensibilisierung der Gäste </a:t>
            </a:r>
          </a:p>
        </p:txBody>
      </p: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4A15359C-DA59-5E07-A699-8B0E501AC18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149650" y="44500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16</a:t>
            </a:fld>
            <a:endParaRPr lang="de-CH" sz="1200" dirty="0"/>
          </a:p>
        </p:txBody>
      </p:sp>
      <p:sp>
        <p:nvSpPr>
          <p:cNvPr id="13" name="ZoneTexte 10">
            <a:extLst>
              <a:ext uri="{FF2B5EF4-FFF2-40B4-BE49-F238E27FC236}">
                <a16:creationId xmlns:a16="http://schemas.microsoft.com/office/drawing/2014/main" id="{A9CB0B38-2681-7FB0-4864-FE2D231AF693}"/>
              </a:ext>
            </a:extLst>
          </p:cNvPr>
          <p:cNvSpPr txBox="1"/>
          <p:nvPr/>
        </p:nvSpPr>
        <p:spPr>
          <a:xfrm>
            <a:off x="445650" y="4061439"/>
            <a:ext cx="1695128" cy="502912"/>
          </a:xfrm>
          <a:prstGeom prst="rect">
            <a:avLst/>
          </a:prstGeom>
          <a:noFill/>
        </p:spPr>
        <p:txBody>
          <a:bodyPr wrap="square" lIns="71329" tIns="35664" rIns="71329" bIns="35664" rtlCol="0">
            <a:spAutoFit/>
          </a:bodyPr>
          <a:lstStyle/>
          <a:p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Medienspiegel </a:t>
            </a:r>
          </a:p>
          <a:p>
            <a:r>
              <a:rPr lang="de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online </a:t>
            </a:r>
            <a:endParaRPr lang="de-CH" b="1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 11">
            <a:hlinkClick r:id="rId6"/>
            <a:extLst>
              <a:ext uri="{FF2B5EF4-FFF2-40B4-BE49-F238E27FC236}">
                <a16:creationId xmlns:a16="http://schemas.microsoft.com/office/drawing/2014/main" id="{0D342780-C9A1-463F-3C40-40E20B751E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2212" y="4149512"/>
            <a:ext cx="355104" cy="35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72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194DC-D996-E0E2-F3B4-1B8D666E8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C52D86F-52BE-5EAE-A518-6FF5432EDC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5259"/>
          <a:stretch>
            <a:fillRect/>
          </a:stretch>
        </p:blipFill>
        <p:spPr>
          <a:xfrm>
            <a:off x="1638299" y="579120"/>
            <a:ext cx="5867401" cy="332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89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28601" y="355596"/>
            <a:ext cx="7704138" cy="573088"/>
          </a:xfrm>
        </p:spPr>
        <p:txBody>
          <a:bodyPr/>
          <a:lstStyle/>
          <a:p>
            <a:r>
              <a:rPr lang="de-CH" noProof="0" dirty="0">
                <a:latin typeface="Montserrat" panose="00000500000000000000" pitchFamily="2" charset="0"/>
              </a:rPr>
              <a:t>ZUFRIEDENHEIT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4C01361B-CDF0-C187-7D4B-90778CE9F09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28601" y="928684"/>
            <a:ext cx="6140450" cy="90805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defTabSz="914400">
              <a:buNone/>
            </a:pPr>
            <a:r>
              <a:rPr lang="de-CH" b="1" noProof="0" dirty="0">
                <a:solidFill>
                  <a:srgbClr val="F79563"/>
                </a:solidFill>
                <a:latin typeface="Montserrat" panose="00000500000000000000" pitchFamily="2" charset="0"/>
              </a:rPr>
              <a:t>Ein sehr positives Image!</a:t>
            </a:r>
            <a:endParaRPr lang="de-CH" b="1" noProof="0" dirty="0">
              <a:latin typeface="Montserrat" panose="00000500000000000000" pitchFamily="2" charset="0"/>
            </a:endParaRPr>
          </a:p>
          <a:p>
            <a:pPr marL="0" indent="0" defTabSz="914400">
              <a:spcBef>
                <a:spcPts val="0"/>
              </a:spcBef>
              <a:buNone/>
            </a:pPr>
            <a:r>
              <a:rPr lang="de-CH" sz="1300" i="1" noProof="0" dirty="0">
                <a:latin typeface="Montserrat" panose="00000500000000000000" pitchFamily="2" charset="0"/>
              </a:rPr>
              <a:t>(Resultate aus der internen Umfrage unter </a:t>
            </a:r>
            <a:r>
              <a:rPr lang="de-CH" sz="1300" i="1" noProof="0" dirty="0" err="1">
                <a:latin typeface="Montserrat" panose="00000500000000000000" pitchFamily="2" charset="0"/>
              </a:rPr>
              <a:t>Gastronom:innen</a:t>
            </a:r>
            <a:r>
              <a:rPr lang="de-CH" sz="1300" i="1" noProof="0" dirty="0">
                <a:latin typeface="Montserrat" panose="00000500000000000000" pitchFamily="2" charset="0"/>
              </a:rPr>
              <a:t> und ihren Gästen im Juni 2022)</a:t>
            </a:r>
          </a:p>
          <a:p>
            <a:pPr marL="0" indent="0">
              <a:buNone/>
            </a:pPr>
            <a:endParaRPr lang="de-CH" sz="1300" noProof="0" dirty="0">
              <a:latin typeface="Montserrat" panose="00000500000000000000" pitchFamily="2" charset="0"/>
            </a:endParaRPr>
          </a:p>
        </p:txBody>
      </p:sp>
      <p:pic>
        <p:nvPicPr>
          <p:cNvPr id="4" name="Image 3" descr="Une image contenant personne, nourriture, plat&#10;&#10;Description générée automatiquement">
            <a:extLst>
              <a:ext uri="{FF2B5EF4-FFF2-40B4-BE49-F238E27FC236}">
                <a16:creationId xmlns:a16="http://schemas.microsoft.com/office/drawing/2014/main" id="{7C53239B-7E9A-89E4-D3C9-288E241442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62725" y="123836"/>
            <a:ext cx="2480492" cy="4870096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FCF027-2EC8-3D18-749C-643A4FA0500F}"/>
              </a:ext>
            </a:extLst>
          </p:cNvPr>
          <p:cNvSpPr txBox="1">
            <a:spLocks/>
          </p:cNvSpPr>
          <p:nvPr/>
        </p:nvSpPr>
        <p:spPr>
          <a:xfrm>
            <a:off x="100784" y="1712375"/>
            <a:ext cx="6461942" cy="3431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indent="0">
              <a:buFont typeface="Nunito Light"/>
              <a:buNone/>
            </a:pPr>
            <a:endParaRPr lang="de-CH" sz="1300" dirty="0"/>
          </a:p>
          <a:p>
            <a:pPr marL="269875" indent="-269875">
              <a:buFont typeface="Courier New" panose="02070309020205020404" pitchFamily="49" charset="0"/>
              <a:buChar char="o"/>
            </a:pPr>
            <a:r>
              <a:rPr lang="de-CH" sz="1300" b="1" dirty="0"/>
              <a:t>100% </a:t>
            </a:r>
            <a:r>
              <a:rPr lang="de-CH" sz="1300" dirty="0"/>
              <a:t>der zertifizierten Betriebe</a:t>
            </a:r>
            <a:r>
              <a:rPr lang="de-CH" sz="1300" b="1" dirty="0"/>
              <a:t> empfehlen das Label Fait Maison Betrieben mit den gleichen Werten.</a:t>
            </a:r>
          </a:p>
          <a:p>
            <a:pPr marL="269875" indent="-269875">
              <a:buFont typeface="Courier New" panose="02070309020205020404" pitchFamily="49" charset="0"/>
              <a:buChar char="o"/>
            </a:pPr>
            <a:r>
              <a:rPr lang="de-CH" sz="1300" b="1" dirty="0"/>
              <a:t>90,8% </a:t>
            </a:r>
            <a:r>
              <a:rPr lang="de-CH" sz="1300" dirty="0"/>
              <a:t>der zertifizierten Betriebe sind der Ansicht, dass das Label Fait </a:t>
            </a:r>
            <a:r>
              <a:rPr lang="de-CH" sz="1300" dirty="0" err="1"/>
              <a:t>Masion</a:t>
            </a:r>
            <a:r>
              <a:rPr lang="de-CH" sz="1300" dirty="0"/>
              <a:t> </a:t>
            </a:r>
            <a:r>
              <a:rPr lang="de-CH" sz="1300" b="1" dirty="0"/>
              <a:t>ihr Image positiv beeinflusst</a:t>
            </a:r>
            <a:r>
              <a:rPr lang="de-CH" sz="1300" dirty="0"/>
              <a:t>.  </a:t>
            </a:r>
          </a:p>
          <a:p>
            <a:pPr marL="269875" indent="-269875">
              <a:buFont typeface="Courier New" panose="02070309020205020404" pitchFamily="49" charset="0"/>
              <a:buChar char="o"/>
            </a:pPr>
            <a:r>
              <a:rPr lang="de-CH" sz="1300" b="1" dirty="0"/>
              <a:t>75,2% </a:t>
            </a:r>
            <a:r>
              <a:rPr lang="de-CH" sz="1300" dirty="0"/>
              <a:t>der befragten Gäste erachten das Label Fait Maison als </a:t>
            </a:r>
            <a:r>
              <a:rPr lang="de-CH" sz="1300" b="1" dirty="0"/>
              <a:t>Entscheidungshilfe </a:t>
            </a:r>
            <a:r>
              <a:rPr lang="de-CH" sz="1300" dirty="0"/>
              <a:t>für die Wahl eins Restaurants</a:t>
            </a:r>
            <a:endParaRPr lang="de-CH" sz="1300" b="1" dirty="0"/>
          </a:p>
          <a:p>
            <a:pPr marL="269875" indent="-269875">
              <a:buFont typeface="Courier New" panose="02070309020205020404" pitchFamily="49" charset="0"/>
              <a:buChar char="o"/>
            </a:pPr>
            <a:r>
              <a:rPr lang="de-CH" sz="1300" b="1" dirty="0"/>
              <a:t>88,1% </a:t>
            </a:r>
            <a:r>
              <a:rPr lang="de-CH" sz="1300" dirty="0"/>
              <a:t>der befragten Gäste sind bereit, für ein «</a:t>
            </a:r>
            <a:r>
              <a:rPr lang="de-CH" sz="1300" b="1" dirty="0"/>
              <a:t>hausgemachtes</a:t>
            </a:r>
            <a:r>
              <a:rPr lang="de-CH" sz="1300" dirty="0"/>
              <a:t>» Gericht mehr zu bezahlen</a:t>
            </a:r>
          </a:p>
          <a:p>
            <a:pPr marL="269875" indent="-269875">
              <a:buFont typeface="Courier New" panose="02070309020205020404" pitchFamily="49" charset="0"/>
              <a:buChar char="o"/>
            </a:pPr>
            <a:r>
              <a:rPr lang="de-CH" sz="1300" b="1" dirty="0"/>
              <a:t>Praktiken: </a:t>
            </a:r>
            <a:r>
              <a:rPr lang="de-CH" sz="1300" dirty="0"/>
              <a:t>36,8% der zertifizierten Betriebe bestätigen, ihre Praktiken seit der Mitgliedschaft noch stärker am «Hausgemachten» zu orientieren (Pommes frites, Saucenfonds, Brot…).</a:t>
            </a:r>
          </a:p>
        </p:txBody>
      </p:sp>
    </p:spTree>
    <p:extLst>
      <p:ext uri="{BB962C8B-B14F-4D97-AF65-F5344CB8AC3E}">
        <p14:creationId xmlns:p14="http://schemas.microsoft.com/office/powerpoint/2010/main" val="4140601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C49A06-7C9B-8B83-20A4-016BD4684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650" y="452282"/>
            <a:ext cx="7704000" cy="572700"/>
          </a:xfrm>
        </p:spPr>
        <p:txBody>
          <a:bodyPr/>
          <a:lstStyle/>
          <a:p>
            <a:r>
              <a:rPr lang="de-CH" dirty="0">
                <a:latin typeface="Montserrat" panose="00000500000000000000" pitchFamily="2" charset="0"/>
              </a:rPr>
              <a:t>TESTIMONIALS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0BC0C7-2D85-2BBB-8078-E9C2014DCBE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149650" y="44500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19</a:t>
            </a:fld>
            <a:endParaRPr lang="de-CH" sz="1200"/>
          </a:p>
        </p:txBody>
      </p:sp>
      <p:pic>
        <p:nvPicPr>
          <p:cNvPr id="6" name="Grafik 5" descr="Ein Bild, das Text, Menschliches Gesicht, Mann, Kleidung enthält.&#10;&#10;KI-generierte Inhalte können fehlerhaft sein.">
            <a:extLst>
              <a:ext uri="{FF2B5EF4-FFF2-40B4-BE49-F238E27FC236}">
                <a16:creationId xmlns:a16="http://schemas.microsoft.com/office/drawing/2014/main" id="{80B31FFC-A44D-CE51-4B48-A3EB965A8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143" y="1195025"/>
            <a:ext cx="3648650" cy="3648650"/>
          </a:xfrm>
          <a:prstGeom prst="rect">
            <a:avLst/>
          </a:prstGeom>
        </p:spPr>
      </p:pic>
      <p:pic>
        <p:nvPicPr>
          <p:cNvPr id="8" name="Grafik 7" descr="Ein Bild, das Text, Menschliches Gesicht, Karte Menü, Kleidung enthält.&#10;&#10;KI-generierte Inhalte können fehlerhaft sein.">
            <a:extLst>
              <a:ext uri="{FF2B5EF4-FFF2-40B4-BE49-F238E27FC236}">
                <a16:creationId xmlns:a16="http://schemas.microsoft.com/office/drawing/2014/main" id="{507C99B9-9E7C-60BA-CD5E-F9A84D5DA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22" y="1195025"/>
            <a:ext cx="3648650" cy="364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1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</a:rPr>
              <a:t>UNSER NETZWERK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0000" y="1017725"/>
            <a:ext cx="2337525" cy="3431125"/>
          </a:xfrm>
        </p:spPr>
        <p:txBody>
          <a:bodyPr/>
          <a:lstStyle/>
          <a:p>
            <a:pPr marL="177800" indent="0" algn="ctr">
              <a:buNone/>
            </a:pPr>
            <a:r>
              <a:rPr lang="fr-CH" sz="1600" b="1" dirty="0" err="1">
                <a:solidFill>
                  <a:schemeClr val="bg2"/>
                </a:solidFill>
                <a:latin typeface="Montserrat" panose="00000500000000000000" pitchFamily="2" charset="0"/>
              </a:rPr>
              <a:t>Gründungspartner</a:t>
            </a:r>
            <a:endParaRPr lang="fr-CH" sz="1600" b="1" dirty="0">
              <a:solidFill>
                <a:schemeClr val="bg2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184" y="1510378"/>
            <a:ext cx="2032725" cy="34861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147" y="3929738"/>
            <a:ext cx="1437541" cy="51911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5123" y="2946017"/>
            <a:ext cx="1403546" cy="80157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7230" y="2100908"/>
            <a:ext cx="1643063" cy="774921"/>
          </a:xfrm>
          <a:prstGeom prst="rect">
            <a:avLst/>
          </a:prstGeom>
        </p:spPr>
      </p:pic>
      <p:sp>
        <p:nvSpPr>
          <p:cNvPr id="9" name="Espace réservé du texte 2"/>
          <p:cNvSpPr txBox="1">
            <a:spLocks/>
          </p:cNvSpPr>
          <p:nvPr/>
        </p:nvSpPr>
        <p:spPr>
          <a:xfrm>
            <a:off x="3174390" y="1017725"/>
            <a:ext cx="5249610" cy="343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177800" indent="0" algn="ctr">
              <a:buFont typeface="Nunito Light"/>
              <a:buNone/>
            </a:pPr>
            <a:r>
              <a:rPr lang="fr-CH" sz="1600" b="1" dirty="0" err="1">
                <a:solidFill>
                  <a:schemeClr val="bg2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Weitere</a:t>
            </a:r>
            <a:r>
              <a:rPr lang="fr-CH" sz="1600" b="1" dirty="0">
                <a:solidFill>
                  <a:schemeClr val="bg2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Partner &amp; </a:t>
            </a:r>
            <a:r>
              <a:rPr lang="fr-CH" sz="1600" b="1" dirty="0" err="1">
                <a:solidFill>
                  <a:schemeClr val="bg2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Sponsoren</a:t>
            </a:r>
            <a:endParaRPr lang="fr-CH" sz="1600" b="1" dirty="0">
              <a:solidFill>
                <a:schemeClr val="bg2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9771" y="1081314"/>
            <a:ext cx="2801258" cy="351971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807173E-BDA8-E957-7A99-57939F2D638F}"/>
              </a:ext>
            </a:extLst>
          </p:cNvPr>
          <p:cNvGrpSpPr/>
          <p:nvPr/>
        </p:nvGrpSpPr>
        <p:grpSpPr>
          <a:xfrm>
            <a:off x="3695031" y="1274439"/>
            <a:ext cx="4983841" cy="3439473"/>
            <a:chOff x="3695031" y="1274439"/>
            <a:chExt cx="4983841" cy="3439473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95031" y="3633922"/>
              <a:ext cx="1340182" cy="368236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81464" y="1408940"/>
              <a:ext cx="514427" cy="584258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55178" y="2241606"/>
              <a:ext cx="764050" cy="631371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63483" y="3633922"/>
              <a:ext cx="1298979" cy="395012"/>
            </a:xfrm>
            <a:prstGeom prst="rect">
              <a:avLst/>
            </a:prstGeom>
          </p:spPr>
        </p:pic>
        <p:pic>
          <p:nvPicPr>
            <p:cNvPr id="32" name="Image 31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45529" y="1984053"/>
              <a:ext cx="1368464" cy="271779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87717" y="1481157"/>
              <a:ext cx="1340182" cy="472189"/>
            </a:xfrm>
            <a:prstGeom prst="rect">
              <a:avLst/>
            </a:prstGeom>
          </p:spPr>
        </p:pic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28790" y="2245633"/>
              <a:ext cx="473741" cy="546530"/>
            </a:xfrm>
            <a:prstGeom prst="rect">
              <a:avLst/>
            </a:prstGeom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2600" y="4148670"/>
              <a:ext cx="920019" cy="558145"/>
            </a:xfrm>
            <a:prstGeom prst="rect">
              <a:avLst/>
            </a:prstGeom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48981" y="4189294"/>
              <a:ext cx="1003619" cy="524618"/>
            </a:xfrm>
            <a:prstGeom prst="rect">
              <a:avLst/>
            </a:prstGeom>
          </p:spPr>
        </p:pic>
        <p:pic>
          <p:nvPicPr>
            <p:cNvPr id="43" name="Image 42"/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89951" y="1530851"/>
              <a:ext cx="940781" cy="457902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07EF93EA-C5AE-A588-F9E7-698E441A8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68495" y="3231784"/>
              <a:ext cx="1166718" cy="153921"/>
            </a:xfrm>
            <a:prstGeom prst="rect">
              <a:avLst/>
            </a:prstGeom>
          </p:spPr>
        </p:pic>
        <p:pic>
          <p:nvPicPr>
            <p:cNvPr id="17" name="Image 16" descr="Une image contenant Police, blanc, conception&#10;&#10;Le contenu généré par l’IA peut être incorrect.">
              <a:extLst>
                <a:ext uri="{FF2B5EF4-FFF2-40B4-BE49-F238E27FC236}">
                  <a16:creationId xmlns:a16="http://schemas.microsoft.com/office/drawing/2014/main" id="{4F815BAF-567B-A4F1-7977-5505AABF6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32807" y="3098653"/>
              <a:ext cx="1191193" cy="355508"/>
            </a:xfrm>
            <a:prstGeom prst="rect">
              <a:avLst/>
            </a:prstGeom>
          </p:spPr>
        </p:pic>
        <p:pic>
          <p:nvPicPr>
            <p:cNvPr id="19" name="Image 18" descr="Une image contenant Police, Graphique, capture d’écran, logo&#10;&#10;Le contenu généré par l’IA peut être incorrect.">
              <a:extLst>
                <a:ext uri="{FF2B5EF4-FFF2-40B4-BE49-F238E27FC236}">
                  <a16:creationId xmlns:a16="http://schemas.microsoft.com/office/drawing/2014/main" id="{207D469A-D2E1-3F54-DA98-CAE0F1183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474668" y="2282039"/>
              <a:ext cx="1204204" cy="393672"/>
            </a:xfrm>
            <a:prstGeom prst="rect">
              <a:avLst/>
            </a:prstGeom>
          </p:spPr>
        </p:pic>
        <p:pic>
          <p:nvPicPr>
            <p:cNvPr id="21" name="Image 20" descr="Une image contenant Police, Graphique, logo, texte&#10;&#10;Le contenu généré par l’IA peut être incorrect.">
              <a:extLst>
                <a:ext uri="{FF2B5EF4-FFF2-40B4-BE49-F238E27FC236}">
                  <a16:creationId xmlns:a16="http://schemas.microsoft.com/office/drawing/2014/main" id="{F36500A1-CC30-CE49-FC5C-E28C6C2F4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7158" y="3971598"/>
              <a:ext cx="1285274" cy="722967"/>
            </a:xfrm>
            <a:prstGeom prst="rect">
              <a:avLst/>
            </a:prstGeom>
          </p:spPr>
        </p:pic>
        <p:pic>
          <p:nvPicPr>
            <p:cNvPr id="23" name="Image 22" descr="Une image contenant obscurité, Graphique, noir&#10;&#10;Le contenu généré par l’IA peut être incorrect.">
              <a:extLst>
                <a:ext uri="{FF2B5EF4-FFF2-40B4-BE49-F238E27FC236}">
                  <a16:creationId xmlns:a16="http://schemas.microsoft.com/office/drawing/2014/main" id="{E3BFE9C5-F1D1-C66A-0E32-56ED562C4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45529" y="3129769"/>
              <a:ext cx="1677477" cy="253855"/>
            </a:xfrm>
            <a:prstGeom prst="rect">
              <a:avLst/>
            </a:prstGeom>
          </p:spPr>
        </p:pic>
        <p:pic>
          <p:nvPicPr>
            <p:cNvPr id="28" name="Image 27" descr="Une image contenant texte, Graphique, Police, graphisme&#10;&#10;Le contenu généré par l’IA peut être incorrect.">
              <a:extLst>
                <a:ext uri="{FF2B5EF4-FFF2-40B4-BE49-F238E27FC236}">
                  <a16:creationId xmlns:a16="http://schemas.microsoft.com/office/drawing/2014/main" id="{EF58B7EB-B962-1664-1FDC-2162C9A20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45675" y="1274439"/>
              <a:ext cx="663370" cy="861217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6D5DAD0D-14F6-9F3D-6AD3-51E01171A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5934" y="2385853"/>
              <a:ext cx="869595" cy="398836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EE368015-9E14-A413-336F-047040FB3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709269" y="2424233"/>
              <a:ext cx="1086661" cy="266116"/>
            </a:xfrm>
            <a:prstGeom prst="rect">
              <a:avLst/>
            </a:prstGeom>
          </p:spPr>
        </p:pic>
        <p:pic>
          <p:nvPicPr>
            <p:cNvPr id="1026" name="Picture 2" descr="Corporate Design – Association suisse des AOP-IGP">
              <a:extLst>
                <a:ext uri="{FF2B5EF4-FFF2-40B4-BE49-F238E27FC236}">
                  <a16:creationId xmlns:a16="http://schemas.microsoft.com/office/drawing/2014/main" id="{FB431882-CF90-81B7-9FEC-38C40B7402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5149" y="3585268"/>
              <a:ext cx="694852" cy="380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81326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F5E9C1DD-CBC0-2746-6BEB-3C657F787EA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20</a:t>
            </a:fld>
            <a:endParaRPr lang="de-CH" sz="1200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354138" y="403675"/>
            <a:ext cx="7702550" cy="573088"/>
          </a:xfrm>
        </p:spPr>
        <p:txBody>
          <a:bodyPr/>
          <a:lstStyle/>
          <a:p>
            <a:r>
              <a:rPr lang="de-CH" noProof="0" dirty="0">
                <a:latin typeface="Montserrat" panose="00000500000000000000" pitchFamily="2" charset="0"/>
              </a:rPr>
              <a:t>BEITRITTSVERFAHREN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C660B4-EE00-C168-9545-F0E859698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261" y="1201915"/>
            <a:ext cx="2439577" cy="282179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5F53799-A0E0-FBD7-1CA0-D0DF1FE20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336" y="1410965"/>
            <a:ext cx="2484733" cy="24847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3A2F7E0-3AA6-2B97-906A-E5328FB99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2622" y="1341649"/>
            <a:ext cx="2601020" cy="325588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361613" flipH="1">
            <a:off x="2831515" y="1515951"/>
            <a:ext cx="838392" cy="82974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264CDA-4DFA-00EE-9665-236CBB79E8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361613" flipH="1">
            <a:off x="5369793" y="1515951"/>
            <a:ext cx="838392" cy="829748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FEE3359-13E5-B2F0-A3FD-30B6F722F2A9}"/>
              </a:ext>
            </a:extLst>
          </p:cNvPr>
          <p:cNvSpPr txBox="1"/>
          <p:nvPr/>
        </p:nvSpPr>
        <p:spPr>
          <a:xfrm>
            <a:off x="936645" y="4452311"/>
            <a:ext cx="4397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Montserrat" panose="00000500000000000000" pitchFamily="2" charset="0"/>
                <a:hlinkClick r:id="rId6"/>
              </a:rPr>
              <a:t>https://labelfaitmaison.ch/de/das-label-erhalten/ </a:t>
            </a:r>
            <a:endParaRPr lang="de-CH" sz="1200" dirty="0">
              <a:latin typeface="Montserrat" panose="00000500000000000000" pitchFamily="2" charset="0"/>
            </a:endParaRPr>
          </a:p>
        </p:txBody>
      </p:sp>
      <p:sp>
        <p:nvSpPr>
          <p:cNvPr id="3" name="Flèche droite 3">
            <a:extLst>
              <a:ext uri="{FF2B5EF4-FFF2-40B4-BE49-F238E27FC236}">
                <a16:creationId xmlns:a16="http://schemas.microsoft.com/office/drawing/2014/main" id="{1FC8228B-37B5-3881-9B45-56B57448CFC5}"/>
              </a:ext>
            </a:extLst>
          </p:cNvPr>
          <p:cNvSpPr/>
          <p:nvPr/>
        </p:nvSpPr>
        <p:spPr>
          <a:xfrm>
            <a:off x="354138" y="4441798"/>
            <a:ext cx="582507" cy="29802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1127133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56"/>
          <p:cNvSpPr txBox="1">
            <a:spLocks noGrp="1"/>
          </p:cNvSpPr>
          <p:nvPr>
            <p:ph type="title"/>
          </p:nvPr>
        </p:nvSpPr>
        <p:spPr>
          <a:xfrm>
            <a:off x="539750" y="501498"/>
            <a:ext cx="8158600" cy="1266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3200" dirty="0">
                <a:latin typeface="Montserrat" panose="00000500000000000000" pitchFamily="2" charset="0"/>
                <a:sym typeface="Wingdings" panose="05000000000000000000" pitchFamily="2" charset="2"/>
              </a:rPr>
              <a:t>WIR FREUEN UNS  AUF IHRE KONTAKTAUFNAHME!</a:t>
            </a:r>
            <a:endParaRPr lang="de-CH" sz="3200" noProof="0" dirty="0">
              <a:latin typeface="Montserrat" panose="00000500000000000000" pitchFamily="2" charset="0"/>
            </a:endParaRPr>
          </a:p>
        </p:txBody>
      </p:sp>
      <p:sp>
        <p:nvSpPr>
          <p:cNvPr id="800" name="Google Shape;800;p56"/>
          <p:cNvSpPr txBox="1">
            <a:spLocks noGrp="1"/>
          </p:cNvSpPr>
          <p:nvPr>
            <p:ph type="subTitle" idx="1"/>
          </p:nvPr>
        </p:nvSpPr>
        <p:spPr>
          <a:xfrm>
            <a:off x="43676" y="2086061"/>
            <a:ext cx="4575374" cy="19266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600" b="1" noProof="0" dirty="0">
                <a:solidFill>
                  <a:schemeClr val="dk2"/>
                </a:solidFill>
                <a:latin typeface="Montserrat" panose="00000500000000000000" pitchFamily="2" charset="0"/>
                <a:sym typeface="Quicksand"/>
              </a:rPr>
              <a:t>Manuela Lavanchy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600" b="1" dirty="0" err="1">
                <a:solidFill>
                  <a:schemeClr val="dk2"/>
                </a:solidFill>
                <a:latin typeface="Montserrat" panose="00000500000000000000" pitchFamily="2" charset="0"/>
                <a:sym typeface="Quicksand"/>
              </a:rPr>
              <a:t>Stv</a:t>
            </a:r>
            <a:r>
              <a:rPr lang="de-CH" sz="1600" b="1" dirty="0">
                <a:solidFill>
                  <a:schemeClr val="dk2"/>
                </a:solidFill>
                <a:latin typeface="Montserrat" panose="00000500000000000000" pitchFamily="2" charset="0"/>
                <a:sym typeface="Quicksand"/>
              </a:rPr>
              <a:t>. Direktorin &amp; Koordination D-CH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600" dirty="0" err="1">
                <a:latin typeface="Montserrat" panose="00000500000000000000" pitchFamily="2" charset="0"/>
                <a:sym typeface="Quicksand"/>
              </a:rPr>
              <a:t>Av</a:t>
            </a:r>
            <a:r>
              <a:rPr lang="de-CH" sz="1600" dirty="0">
                <a:latin typeface="Montserrat" panose="00000500000000000000" pitchFamily="2" charset="0"/>
                <a:sym typeface="Quicksand"/>
              </a:rPr>
              <a:t>. </a:t>
            </a:r>
            <a:r>
              <a:rPr lang="de-CH" sz="1600" dirty="0" err="1">
                <a:latin typeface="Montserrat" panose="00000500000000000000" pitchFamily="2" charset="0"/>
                <a:sym typeface="Quicksand"/>
              </a:rPr>
              <a:t>Général</a:t>
            </a:r>
            <a:r>
              <a:rPr lang="de-CH" sz="1600" dirty="0">
                <a:latin typeface="Montserrat" panose="00000500000000000000" pitchFamily="2" charset="0"/>
                <a:sym typeface="Quicksand"/>
              </a:rPr>
              <a:t>-Guisan 42, 1009 Pully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600" noProof="0" dirty="0">
                <a:latin typeface="Montserrat" panose="00000500000000000000" pitchFamily="2" charset="0"/>
              </a:rPr>
              <a:t>manuela@labelfaitmaison.ch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CH" sz="1600" noProof="0" dirty="0">
                <a:latin typeface="Montserrat" panose="00000500000000000000" pitchFamily="2" charset="0"/>
              </a:rPr>
              <a:t>+41 21 721 07 16</a:t>
            </a:r>
          </a:p>
        </p:txBody>
      </p:sp>
      <p:sp>
        <p:nvSpPr>
          <p:cNvPr id="805" name="Google Shape;805;p56"/>
          <p:cNvSpPr/>
          <p:nvPr/>
        </p:nvSpPr>
        <p:spPr>
          <a:xfrm>
            <a:off x="3878094" y="3751712"/>
            <a:ext cx="402553" cy="402998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CH" noProof="0" dirty="0"/>
          </a:p>
        </p:txBody>
      </p:sp>
      <p:grpSp>
        <p:nvGrpSpPr>
          <p:cNvPr id="806" name="Google Shape;806;p56"/>
          <p:cNvGrpSpPr/>
          <p:nvPr/>
        </p:nvGrpSpPr>
        <p:grpSpPr>
          <a:xfrm>
            <a:off x="4477880" y="3752117"/>
            <a:ext cx="403017" cy="402572"/>
            <a:chOff x="3303268" y="3817349"/>
            <a:chExt cx="346056" cy="345674"/>
          </a:xfrm>
        </p:grpSpPr>
        <p:sp>
          <p:nvSpPr>
            <p:cNvPr id="807" name="Google Shape;807;p56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de-CH" noProof="0" dirty="0"/>
            </a:p>
          </p:txBody>
        </p:sp>
        <p:sp>
          <p:nvSpPr>
            <p:cNvPr id="808" name="Google Shape;808;p56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de-CH" noProof="0" dirty="0"/>
            </a:p>
          </p:txBody>
        </p:sp>
        <p:sp>
          <p:nvSpPr>
            <p:cNvPr id="809" name="Google Shape;809;p56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de-CH" noProof="0" dirty="0"/>
            </a:p>
          </p:txBody>
        </p:sp>
        <p:sp>
          <p:nvSpPr>
            <p:cNvPr id="810" name="Google Shape;810;p56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de-CH" noProof="0" dirty="0"/>
            </a:p>
          </p:txBody>
        </p:sp>
      </p:grpSp>
      <p:grpSp>
        <p:nvGrpSpPr>
          <p:cNvPr id="811" name="Google Shape;811;p56"/>
          <p:cNvGrpSpPr/>
          <p:nvPr/>
        </p:nvGrpSpPr>
        <p:grpSpPr>
          <a:xfrm>
            <a:off x="5077090" y="3752117"/>
            <a:ext cx="403017" cy="402572"/>
            <a:chOff x="3752358" y="3817349"/>
            <a:chExt cx="346056" cy="345674"/>
          </a:xfrm>
        </p:grpSpPr>
        <p:sp>
          <p:nvSpPr>
            <p:cNvPr id="812" name="Google Shape;812;p56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de-CH" noProof="0" dirty="0"/>
            </a:p>
          </p:txBody>
        </p:sp>
        <p:sp>
          <p:nvSpPr>
            <p:cNvPr id="813" name="Google Shape;813;p56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de-CH" noProof="0" dirty="0"/>
            </a:p>
          </p:txBody>
        </p:sp>
        <p:sp>
          <p:nvSpPr>
            <p:cNvPr id="814" name="Google Shape;814;p56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de-CH" noProof="0" dirty="0"/>
            </a:p>
          </p:txBody>
        </p:sp>
        <p:sp>
          <p:nvSpPr>
            <p:cNvPr id="815" name="Google Shape;815;p56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de-CH" noProof="0" dirty="0"/>
            </a:p>
          </p:txBody>
        </p:sp>
      </p:grpSp>
      <p:sp>
        <p:nvSpPr>
          <p:cNvPr id="2" name="Google Shape;800;p56">
            <a:extLst>
              <a:ext uri="{FF2B5EF4-FFF2-40B4-BE49-F238E27FC236}">
                <a16:creationId xmlns:a16="http://schemas.microsoft.com/office/drawing/2014/main" id="{3F2C897A-76A5-BCDF-BAAF-4596653F7B32}"/>
              </a:ext>
            </a:extLst>
          </p:cNvPr>
          <p:cNvSpPr txBox="1">
            <a:spLocks/>
          </p:cNvSpPr>
          <p:nvPr/>
        </p:nvSpPr>
        <p:spPr>
          <a:xfrm>
            <a:off x="4280647" y="2098368"/>
            <a:ext cx="4707310" cy="1926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indent="0"/>
            <a:r>
              <a:rPr lang="de-CH" sz="1600" b="1" dirty="0">
                <a:solidFill>
                  <a:schemeClr val="dk2"/>
                </a:solidFill>
                <a:latin typeface="Montserrat" panose="00000500000000000000" pitchFamily="2" charset="0"/>
                <a:sym typeface="Quicksand"/>
              </a:rPr>
              <a:t>Bettina Tschuor</a:t>
            </a:r>
          </a:p>
          <a:p>
            <a:pPr marL="0" indent="0"/>
            <a:r>
              <a:rPr lang="de-CH" sz="1600" b="1" dirty="0">
                <a:solidFill>
                  <a:schemeClr val="dk2"/>
                </a:solidFill>
                <a:latin typeface="Montserrat" panose="00000500000000000000" pitchFamily="2" charset="0"/>
                <a:sym typeface="Quicksand"/>
              </a:rPr>
              <a:t>Key Account &amp; Projekt Managerin</a:t>
            </a: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Montserrat" panose="00000500000000000000" pitchFamily="2" charset="0"/>
                <a:sym typeface="Quicksand"/>
              </a:rPr>
              <a:t>C/O Gastro Kanton Zürich</a:t>
            </a:r>
          </a:p>
          <a:p>
            <a:pPr marL="0" indent="0"/>
            <a:r>
              <a:rPr lang="de-CH" sz="1600" dirty="0">
                <a:latin typeface="Montserrat" panose="00000500000000000000" pitchFamily="2" charset="0"/>
              </a:rPr>
              <a:t>bettina@labelfaitmaison.ch</a:t>
            </a:r>
          </a:p>
          <a:p>
            <a:pPr marL="0" indent="0"/>
            <a:r>
              <a:rPr lang="de-CH" sz="1600" dirty="0">
                <a:latin typeface="Montserrat" panose="00000500000000000000" pitchFamily="2" charset="0"/>
              </a:rPr>
              <a:t>+41 44 377 31 85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FEAA447-7BE5-8D65-3FFF-04FAE5DBFE30}"/>
              </a:ext>
            </a:extLst>
          </p:cNvPr>
          <p:cNvSpPr txBox="1"/>
          <p:nvPr/>
        </p:nvSpPr>
        <p:spPr>
          <a:xfrm>
            <a:off x="3754329" y="4334225"/>
            <a:ext cx="195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/>
            <a:r>
              <a:rPr lang="de-CH" sz="1400" dirty="0">
                <a:latin typeface="Montserrat" panose="00000500000000000000" pitchFamily="2" charset="0"/>
              </a:rPr>
              <a:t>labelfaitmaison.ch</a:t>
            </a:r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398709DB-1585-B537-83C1-82597CA69521}"/>
              </a:ext>
            </a:extLst>
          </p:cNvPr>
          <p:cNvSpPr txBox="1">
            <a:spLocks/>
          </p:cNvSpPr>
          <p:nvPr/>
        </p:nvSpPr>
        <p:spPr>
          <a:xfrm>
            <a:off x="8149650" y="4450075"/>
            <a:ext cx="548700" cy="393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de-CH" smtClean="0"/>
              <a:pPr/>
              <a:t>21</a:t>
            </a:fld>
            <a:endParaRPr lang="de-CH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3344" y="433366"/>
            <a:ext cx="7704000" cy="572700"/>
          </a:xfrm>
        </p:spPr>
        <p:txBody>
          <a:bodyPr/>
          <a:lstStyle/>
          <a:p>
            <a:r>
              <a:rPr lang="fr-CH" dirty="0">
                <a:latin typeface="Montserrat" panose="00000500000000000000" pitchFamily="2" charset="0"/>
              </a:rPr>
              <a:t>DIE ZENTRALEN WERTE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8677AB0-E6A1-EEE8-F4A8-73F248AC0971}"/>
              </a:ext>
            </a:extLst>
          </p:cNvPr>
          <p:cNvGrpSpPr/>
          <p:nvPr/>
        </p:nvGrpSpPr>
        <p:grpSpPr>
          <a:xfrm>
            <a:off x="433344" y="1286415"/>
            <a:ext cx="8277313" cy="2455381"/>
            <a:chOff x="-309247" y="1432597"/>
            <a:chExt cx="9351182" cy="2768956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BBBF09B-B687-C85A-5B11-76E7C814B9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2665" y="1432597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5463C6AB-129C-BFF8-0037-7912B1EB22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4609" y="2487053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3605985D-FB9B-A63C-C940-885F274C19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030" y="1432597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6393354C-A702-8164-3331-B9050E0F10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7244" y="2485572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535BF68-4AED-841D-E5F3-025713871E99}"/>
                </a:ext>
              </a:extLst>
            </p:cNvPr>
            <p:cNvSpPr txBox="1"/>
            <p:nvPr/>
          </p:nvSpPr>
          <p:spPr>
            <a:xfrm>
              <a:off x="728134" y="2044769"/>
              <a:ext cx="2517713" cy="657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CH" sz="18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Koch-Handwerk stärken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7AB2126-BD05-CD96-D86C-1036E17EB6A8}"/>
                </a:ext>
              </a:extLst>
            </p:cNvPr>
            <p:cNvSpPr txBox="1"/>
            <p:nvPr/>
          </p:nvSpPr>
          <p:spPr>
            <a:xfrm>
              <a:off x="5685929" y="1993443"/>
              <a:ext cx="1975485" cy="657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8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Transparenz schaffen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D0A2015-BDD2-B7D9-06F2-CC124613702F}"/>
                </a:ext>
              </a:extLst>
            </p:cNvPr>
            <p:cNvSpPr txBox="1"/>
            <p:nvPr/>
          </p:nvSpPr>
          <p:spPr>
            <a:xfrm>
              <a:off x="5702107" y="2879332"/>
              <a:ext cx="3339828" cy="939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8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Saisonalität &amp; </a:t>
              </a:r>
            </a:p>
            <a:p>
              <a:r>
                <a:rPr lang="de-CH" sz="18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Regionalität  unterstützen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FFE37BD-1EB3-ACEA-68C6-4C4D06FFF0F6}"/>
                </a:ext>
              </a:extLst>
            </p:cNvPr>
            <p:cNvSpPr txBox="1"/>
            <p:nvPr/>
          </p:nvSpPr>
          <p:spPr>
            <a:xfrm>
              <a:off x="-309247" y="3030234"/>
              <a:ext cx="3555093" cy="657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CH" sz="18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authentischen</a:t>
              </a:r>
            </a:p>
            <a:p>
              <a:pPr algn="r"/>
              <a:r>
                <a:rPr lang="de-CH" sz="1800" dirty="0">
                  <a:solidFill>
                    <a:schemeClr val="tx1"/>
                  </a:solidFill>
                  <a:latin typeface="Montserrat" panose="00000500000000000000" pitchFamily="2" charset="0"/>
                </a:rPr>
                <a:t>Geschmack fördern </a:t>
              </a:r>
            </a:p>
          </p:txBody>
        </p:sp>
      </p:grp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12A7EAB4-5A2E-28EB-382E-9E744244145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149650" y="44500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3</a:t>
            </a:fld>
            <a:endParaRPr lang="de-CH" sz="1200" dirty="0"/>
          </a:p>
        </p:txBody>
      </p:sp>
    </p:spTree>
    <p:extLst>
      <p:ext uri="{BB962C8B-B14F-4D97-AF65-F5344CB8AC3E}">
        <p14:creationId xmlns:p14="http://schemas.microsoft.com/office/powerpoint/2010/main" val="2509337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DA23E9-A256-E7E0-AE88-E46DFB32404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4</a:t>
            </a:fld>
            <a:endParaRPr lang="de-CH" sz="1200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296334" y="436563"/>
            <a:ext cx="7704138" cy="573087"/>
          </a:xfrm>
        </p:spPr>
        <p:txBody>
          <a:bodyPr/>
          <a:lstStyle/>
          <a:p>
            <a:r>
              <a:rPr lang="de-CH" noProof="0" dirty="0">
                <a:latin typeface="Montserrat" panose="00000500000000000000" pitchFamily="2" charset="0"/>
              </a:rPr>
              <a:t>DIVERSITÄT DER MITGLIEDER</a:t>
            </a:r>
            <a:endParaRPr lang="de-CH" noProof="0" dirty="0">
              <a:solidFill>
                <a:srgbClr val="FF0000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4294967295"/>
          </p:nvPr>
        </p:nvSpPr>
        <p:spPr>
          <a:xfrm>
            <a:off x="304801" y="960438"/>
            <a:ext cx="8070850" cy="1004887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CH" b="1" noProof="0" dirty="0">
                <a:solidFill>
                  <a:schemeClr val="bg2"/>
                </a:solidFill>
                <a:latin typeface="Montserrat" panose="00000500000000000000" pitchFamily="2" charset="0"/>
              </a:rPr>
              <a:t>Mitgliedschaft </a:t>
            </a:r>
            <a:endParaRPr lang="de-CH" noProof="0" dirty="0">
              <a:solidFill>
                <a:schemeClr val="bg2"/>
              </a:solidFill>
              <a:latin typeface="Montserrat" panose="00000500000000000000" pitchFamily="2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de-CH" noProof="0" dirty="0">
                <a:latin typeface="Montserrat" panose="00000500000000000000" pitchFamily="2" charset="0"/>
              </a:rPr>
              <a:t>Anfänglich ausschliesslich für die </a:t>
            </a:r>
            <a:r>
              <a:rPr lang="de-CH" b="1" noProof="0" dirty="0">
                <a:latin typeface="Montserrat" panose="00000500000000000000" pitchFamily="2" charset="0"/>
              </a:rPr>
              <a:t>traditionelle Gastronomie</a:t>
            </a:r>
            <a:r>
              <a:rPr lang="de-CH" noProof="0" dirty="0">
                <a:latin typeface="Montserrat" panose="00000500000000000000" pitchFamily="2" charset="0"/>
              </a:rPr>
              <a:t>, weiterentwickelt für die </a:t>
            </a:r>
            <a:r>
              <a:rPr lang="de-CH" b="1" noProof="0" dirty="0">
                <a:latin typeface="Montserrat" panose="00000500000000000000" pitchFamily="2" charset="0"/>
              </a:rPr>
              <a:t>Gemeinschaftsverpflegung</a:t>
            </a:r>
            <a:r>
              <a:rPr lang="de-CH" noProof="0" dirty="0">
                <a:latin typeface="Montserrat" panose="00000500000000000000" pitchFamily="2" charset="0"/>
              </a:rPr>
              <a:t>, oft auf Wunsch der Behörden.  </a:t>
            </a:r>
            <a:endParaRPr lang="de-CH" b="1" noProof="0" dirty="0">
              <a:latin typeface="Montserrat" panose="00000500000000000000" pitchFamily="2" charset="0"/>
            </a:endParaRPr>
          </a:p>
        </p:txBody>
      </p:sp>
      <p:pic>
        <p:nvPicPr>
          <p:cNvPr id="15" name="Image 14" descr="Une image contenant scène, intérieur, mur, meubles&#10;&#10;Le contenu généré par l’IA peut être incorrect.">
            <a:extLst>
              <a:ext uri="{FF2B5EF4-FFF2-40B4-BE49-F238E27FC236}">
                <a16:creationId xmlns:a16="http://schemas.microsoft.com/office/drawing/2014/main" id="{CAB9D1E9-3B5D-F667-7EA3-DCAD04F4BF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1218" y="3105359"/>
            <a:ext cx="2266083" cy="1065059"/>
          </a:xfrm>
          <a:prstGeom prst="rect">
            <a:avLst/>
          </a:prstGeom>
        </p:spPr>
      </p:pic>
      <p:pic>
        <p:nvPicPr>
          <p:cNvPr id="17" name="Image 16" descr="Une image contenant herbe, plein air, ciel, nuage&#10;&#10;Le contenu généré par l’IA peut être incorrect.">
            <a:extLst>
              <a:ext uri="{FF2B5EF4-FFF2-40B4-BE49-F238E27FC236}">
                <a16:creationId xmlns:a16="http://schemas.microsoft.com/office/drawing/2014/main" id="{779A85CD-F816-A0DB-C90D-DF007D566E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8962" y="3105359"/>
            <a:ext cx="1604494" cy="1068772"/>
          </a:xfrm>
          <a:prstGeom prst="rect">
            <a:avLst/>
          </a:prstGeom>
        </p:spPr>
      </p:pic>
      <p:pic>
        <p:nvPicPr>
          <p:cNvPr id="19" name="Image 18" descr="Une image contenant bâtiment, plein air, maison, herbe&#10;&#10;Le contenu généré par l’IA peut être incorrect.">
            <a:extLst>
              <a:ext uri="{FF2B5EF4-FFF2-40B4-BE49-F238E27FC236}">
                <a16:creationId xmlns:a16="http://schemas.microsoft.com/office/drawing/2014/main" id="{006D7BF1-E489-07B1-7D7C-E210867DE0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12327" y="1993319"/>
            <a:ext cx="1574974" cy="102521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40C129B-8D44-8662-F376-92907673027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2221" y="2003198"/>
            <a:ext cx="1507599" cy="100545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FCA28CB-38A5-49DB-6268-E5404A3056F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414" y="2004948"/>
            <a:ext cx="1539319" cy="102521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CB3ED2D-1DA1-93B1-A488-A20EBA9896BA}"/>
              </a:ext>
            </a:extLst>
          </p:cNvPr>
          <p:cNvSpPr txBox="1"/>
          <p:nvPr/>
        </p:nvSpPr>
        <p:spPr>
          <a:xfrm>
            <a:off x="536783" y="1954516"/>
            <a:ext cx="4572000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CH" b="1" noProof="0" dirty="0">
                <a:solidFill>
                  <a:schemeClr val="tx1"/>
                </a:solidFill>
                <a:latin typeface="Montserrat" panose="00000500000000000000" pitchFamily="2" charset="0"/>
              </a:rPr>
              <a:t>Diversität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de-CH" noProof="0" dirty="0" err="1">
                <a:solidFill>
                  <a:schemeClr val="tx1"/>
                </a:solidFill>
                <a:latin typeface="Montserrat" panose="00000500000000000000" pitchFamily="2" charset="0"/>
              </a:rPr>
              <a:t>Dorfbeiz</a:t>
            </a: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, Landgasthof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Stadtlokal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Bergrestaurants/-hütten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Hotels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Catering / Food Trucks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Kindertagesstätte, Schulkantinen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Firmenrestaurants</a:t>
            </a:r>
          </a:p>
          <a:p>
            <a:pPr marL="415925" indent="-285750">
              <a:buFont typeface="Courier New" panose="02070309020205020404" pitchFamily="49" charset="0"/>
              <a:buChar char="o"/>
            </a:pPr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Alters- und Pflegeheime, Kliniken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F618809D-7C49-5253-F06F-7D6193374A89}"/>
              </a:ext>
            </a:extLst>
          </p:cNvPr>
          <p:cNvSpPr txBox="1">
            <a:spLocks/>
          </p:cNvSpPr>
          <p:nvPr/>
        </p:nvSpPr>
        <p:spPr>
          <a:xfrm>
            <a:off x="998768" y="4299699"/>
            <a:ext cx="8071574" cy="1005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indent="0">
              <a:spcAft>
                <a:spcPts val="600"/>
              </a:spcAft>
              <a:buFont typeface="Nunito Light"/>
              <a:buNone/>
            </a:pPr>
            <a:r>
              <a:rPr lang="de-CH" sz="1600" b="1" dirty="0">
                <a:solidFill>
                  <a:schemeClr val="bg2"/>
                </a:solidFill>
              </a:rPr>
              <a:t>Das Qualitäts-Label als Ergänzung zur Spitzengastronomie.</a:t>
            </a:r>
            <a:endParaRPr lang="de-CH" sz="1600" b="1" dirty="0"/>
          </a:p>
        </p:txBody>
      </p:sp>
    </p:spTree>
    <p:extLst>
      <p:ext uri="{BB962C8B-B14F-4D97-AF65-F5344CB8AC3E}">
        <p14:creationId xmlns:p14="http://schemas.microsoft.com/office/powerpoint/2010/main" val="275819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e 53"/>
          <p:cNvGrpSpPr/>
          <p:nvPr/>
        </p:nvGrpSpPr>
        <p:grpSpPr>
          <a:xfrm>
            <a:off x="3179761" y="863437"/>
            <a:ext cx="5847128" cy="3759515"/>
            <a:chOff x="3163523" y="240985"/>
            <a:chExt cx="5847128" cy="3759515"/>
          </a:xfrm>
        </p:grpSpPr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2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6829" r="8893" b="2091"/>
            <a:stretch/>
          </p:blipFill>
          <p:spPr>
            <a:xfrm>
              <a:off x="3257551" y="240985"/>
              <a:ext cx="5753100" cy="3759515"/>
            </a:xfrm>
            <a:prstGeom prst="rect">
              <a:avLst/>
            </a:prstGeom>
          </p:spPr>
        </p:pic>
        <p:sp>
          <p:nvSpPr>
            <p:cNvPr id="39" name="ZoneTexte 38"/>
            <p:cNvSpPr txBox="1"/>
            <p:nvPr/>
          </p:nvSpPr>
          <p:spPr>
            <a:xfrm>
              <a:off x="3163523" y="2878790"/>
              <a:ext cx="3972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anose="020B0604020202020204" pitchFamily="34" charset="0"/>
                </a:rPr>
                <a:t>76</a:t>
              </a: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3622440" y="2357573"/>
              <a:ext cx="6163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anose="020B0604020202020204" pitchFamily="34" charset="0"/>
                </a:rPr>
                <a:t>179</a:t>
              </a: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4212603" y="1544944"/>
              <a:ext cx="4418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  <a:cs typeface="Arial" panose="020B0604020202020204" pitchFamily="34" charset="0"/>
                </a:rPr>
                <a:t>27</a:t>
              </a:r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5049375" y="764761"/>
              <a:ext cx="276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5239596" y="1036954"/>
              <a:ext cx="192862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5954474" y="715686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5827571" y="1412597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6269432" y="1753465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6504358" y="1986049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6770287" y="2724901"/>
              <a:ext cx="243326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7757504" y="2139937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7143750" y="1221847"/>
              <a:ext cx="346482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6477996" y="715686"/>
              <a:ext cx="441861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CH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27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2959D4D-C5B7-4935-9F85-4BD44C93863B}"/>
              </a:ext>
            </a:extLst>
          </p:cNvPr>
          <p:cNvSpPr/>
          <p:nvPr/>
        </p:nvSpPr>
        <p:spPr>
          <a:xfrm>
            <a:off x="234841" y="1593392"/>
            <a:ext cx="3653326" cy="2377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>
              <a:lnSpc>
                <a:spcPct val="90000"/>
              </a:lnSpc>
              <a:spcAft>
                <a:spcPts val="600"/>
              </a:spcAft>
            </a:pPr>
            <a:endParaRPr lang="fr-CH" b="1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Mitgliedschaften</a:t>
            </a: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per 31.12.2025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 err="1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Öffentlich</a:t>
            </a: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b="1" dirty="0" err="1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zugängliche</a:t>
            </a:r>
            <a:r>
              <a:rPr lang="fr-CH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Restaurants: </a:t>
            </a: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486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Laufende</a:t>
            </a: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Beitrittsverfahren</a:t>
            </a: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: 33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519 </a:t>
            </a:r>
            <a:r>
              <a:rPr lang="fr-CH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Betriebe</a:t>
            </a:r>
            <a:endParaRPr lang="fr-CH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fr-CH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Gemeinschaftsgastronomie</a:t>
            </a: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153 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672 Total </a:t>
            </a: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H"/>
          </a:p>
        </p:txBody>
      </p:sp>
      <p:sp>
        <p:nvSpPr>
          <p:cNvPr id="62" name="ZoneTexte 61"/>
          <p:cNvSpPr txBox="1"/>
          <p:nvPr/>
        </p:nvSpPr>
        <p:spPr>
          <a:xfrm>
            <a:off x="4400434" y="2919287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63" name="ZoneTexte 62"/>
          <p:cNvSpPr txBox="1"/>
          <p:nvPr/>
        </p:nvSpPr>
        <p:spPr>
          <a:xfrm>
            <a:off x="5211527" y="3639427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panose="020B0604020202020204" pitchFamily="34" charset="0"/>
              </a:rPr>
              <a:t>65</a:t>
            </a:r>
          </a:p>
        </p:txBody>
      </p:sp>
      <p:sp>
        <p:nvSpPr>
          <p:cNvPr id="64" name="ZoneTexte 63"/>
          <p:cNvSpPr txBox="1"/>
          <p:nvPr/>
        </p:nvSpPr>
        <p:spPr>
          <a:xfrm>
            <a:off x="5251211" y="2524011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4567126" y="1548164"/>
            <a:ext cx="49444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5095251" y="1163321"/>
            <a:ext cx="49444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1995E0F-C443-CBCA-F4C3-08B02A76501E}"/>
              </a:ext>
            </a:extLst>
          </p:cNvPr>
          <p:cNvSpPr txBox="1"/>
          <p:nvPr/>
        </p:nvSpPr>
        <p:spPr>
          <a:xfrm>
            <a:off x="7285539" y="1225621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E7D3B46-34E5-0FCB-7715-DBEF45F7F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91" y="425601"/>
            <a:ext cx="7704000" cy="572700"/>
          </a:xfrm>
        </p:spPr>
        <p:txBody>
          <a:bodyPr/>
          <a:lstStyle/>
          <a:p>
            <a:r>
              <a:rPr lang="de-CH" noProof="0" dirty="0">
                <a:solidFill>
                  <a:schemeClr val="tx1"/>
                </a:solidFill>
                <a:latin typeface="Montserrat" panose="00000500000000000000" pitchFamily="2" charset="0"/>
              </a:rPr>
              <a:t>MITGLIEDER-NETZWERK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186C470-7C97-887A-4300-884E86F8F0AA}"/>
              </a:ext>
            </a:extLst>
          </p:cNvPr>
          <p:cNvSpPr txBox="1"/>
          <p:nvPr/>
        </p:nvSpPr>
        <p:spPr>
          <a:xfrm>
            <a:off x="236748" y="970657"/>
            <a:ext cx="4581642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de-CH" sz="1800" b="1" noProof="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EIN NATIONALES LABEL ALS </a:t>
            </a:r>
            <a:br>
              <a:rPr lang="de-CH" sz="1800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800" b="1" noProof="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REFERENZ FÜR DIE SCHWEIZER GASTRONOMIE.</a:t>
            </a:r>
            <a:endParaRPr lang="de-CH" sz="1800" b="1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940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9475" y="444318"/>
            <a:ext cx="7704000" cy="572700"/>
          </a:xfrm>
        </p:spPr>
        <p:txBody>
          <a:bodyPr/>
          <a:lstStyle/>
          <a:p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</a:rPr>
              <a:t>MITGLIEDER-NETZWRK</a:t>
            </a: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H"/>
          </a:p>
        </p:txBody>
      </p:sp>
      <p:sp>
        <p:nvSpPr>
          <p:cNvPr id="42" name="ZoneTexte 41"/>
          <p:cNvSpPr txBox="1"/>
          <p:nvPr/>
        </p:nvSpPr>
        <p:spPr>
          <a:xfrm>
            <a:off x="4572000" y="1422171"/>
            <a:ext cx="441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829" r="8893" b="2091"/>
          <a:stretch/>
        </p:blipFill>
        <p:spPr>
          <a:xfrm>
            <a:off x="3251163" y="788527"/>
            <a:ext cx="5753100" cy="3759515"/>
          </a:xfrm>
          <a:prstGeom prst="rect">
            <a:avLst/>
          </a:prstGeom>
        </p:spPr>
      </p:pic>
      <p:sp>
        <p:nvSpPr>
          <p:cNvPr id="39" name="ZoneTexte 38"/>
          <p:cNvSpPr txBox="1"/>
          <p:nvPr/>
        </p:nvSpPr>
        <p:spPr>
          <a:xfrm>
            <a:off x="3163523" y="3412188"/>
            <a:ext cx="458917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3691710" y="2890971"/>
            <a:ext cx="61631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85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4056060" y="2211670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5108212" y="1320805"/>
            <a:ext cx="192862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2959D4D-C5B7-4935-9F85-4BD44C93863B}"/>
              </a:ext>
            </a:extLst>
          </p:cNvPr>
          <p:cNvSpPr/>
          <p:nvPr/>
        </p:nvSpPr>
        <p:spPr>
          <a:xfrm>
            <a:off x="239456" y="1857804"/>
            <a:ext cx="5569386" cy="19490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Mitglieder</a:t>
            </a: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per 31.12.2025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 err="1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Gemeinschaftsgastronomie</a:t>
            </a:r>
            <a:r>
              <a:rPr lang="fr-CH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: 153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Laufende</a:t>
            </a: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Beitrittsverfahren</a:t>
            </a: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: 6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dirty="0">
                <a:solidFill>
                  <a:srgbClr val="FF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Adresses livrées </a:t>
            </a:r>
            <a:r>
              <a:rPr lang="fr-CH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CH" dirty="0">
                <a:solidFill>
                  <a:srgbClr val="FF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42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fr-CH" b="1" dirty="0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Total : 201 </a:t>
            </a:r>
            <a:r>
              <a:rPr lang="fr-CH" b="1" dirty="0" err="1">
                <a:solidFill>
                  <a:schemeClr val="tx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Betriebe</a:t>
            </a:r>
            <a:endParaRPr lang="fr-CH" b="1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4427918" y="2812502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5280750" y="3542464"/>
            <a:ext cx="371250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633552" y="1497767"/>
            <a:ext cx="192862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280750" y="2431502"/>
            <a:ext cx="44186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0B67054-A525-7745-5A02-250C7824F486}"/>
              </a:ext>
            </a:extLst>
          </p:cNvPr>
          <p:cNvSpPr txBox="1"/>
          <p:nvPr/>
        </p:nvSpPr>
        <p:spPr>
          <a:xfrm>
            <a:off x="6678137" y="1473244"/>
            <a:ext cx="192862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62095F-B835-82F2-056B-AC5327D6D683}"/>
              </a:ext>
            </a:extLst>
          </p:cNvPr>
          <p:cNvSpPr txBox="1"/>
          <p:nvPr/>
        </p:nvSpPr>
        <p:spPr>
          <a:xfrm>
            <a:off x="236748" y="970657"/>
            <a:ext cx="4581642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de-CH" sz="1800" b="1" noProof="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EIN NATIONALES LABEL ALS </a:t>
            </a:r>
            <a:br>
              <a:rPr lang="de-CH" sz="1800" b="1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800" b="1" noProof="0" dirty="0">
                <a:solidFill>
                  <a:srgbClr val="F79563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REFERENZ FÜR DIE SCHWEIZER GASTRONOMIE.</a:t>
            </a:r>
            <a:endParaRPr lang="de-CH" sz="1800" b="1" noProof="0" dirty="0">
              <a:solidFill>
                <a:schemeClr val="tx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386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E7F0A8-5DAE-E3A2-CCED-AF97EF7A25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de-CH" smtClean="0"/>
              <a:pPr/>
              <a:t>7</a:t>
            </a:fld>
            <a:endParaRPr lang="de-CH" sz="1200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410277" y="410276"/>
            <a:ext cx="7702550" cy="571500"/>
          </a:xfrm>
        </p:spPr>
        <p:txBody>
          <a:bodyPr/>
          <a:lstStyle/>
          <a:p>
            <a:r>
              <a:rPr lang="de-CH" noProof="0" dirty="0">
                <a:latin typeface="Montserrat" panose="00000500000000000000" pitchFamily="2" charset="0"/>
              </a:rPr>
              <a:t>DEFINITION «HAUSGEMACHT»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4294967295"/>
          </p:nvPr>
        </p:nvSpPr>
        <p:spPr>
          <a:xfrm>
            <a:off x="312867" y="1590559"/>
            <a:ext cx="4487493" cy="30368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CH" sz="1200" noProof="0" dirty="0">
                <a:latin typeface="Montserrat" panose="00000500000000000000" pitchFamily="2" charset="0"/>
              </a:rPr>
              <a:t>Das Label wertet frisch vor Ort gekochte Gerichte auf </a:t>
            </a:r>
          </a:p>
          <a:p>
            <a:pPr>
              <a:lnSpc>
                <a:spcPct val="150000"/>
              </a:lnSpc>
            </a:pPr>
            <a:r>
              <a:rPr lang="de-CH" sz="1200" noProof="0" dirty="0">
                <a:latin typeface="Montserrat" panose="00000500000000000000" pitchFamily="2" charset="0"/>
              </a:rPr>
              <a:t>Es differenziert hausgemachte Zubereitungen von Fertigprodukten – klar deklariert in der Menükarte mit einem Stern (*)</a:t>
            </a:r>
          </a:p>
          <a:p>
            <a:pPr>
              <a:lnSpc>
                <a:spcPct val="150000"/>
              </a:lnSpc>
            </a:pPr>
            <a:r>
              <a:rPr lang="de-CH" sz="1200" noProof="0" dirty="0">
                <a:latin typeface="Montserrat" panose="00000500000000000000" pitchFamily="2" charset="0"/>
              </a:rPr>
              <a:t>Es fördert das Kochhandwerk in der Gastronomie</a:t>
            </a:r>
          </a:p>
          <a:p>
            <a:pPr>
              <a:lnSpc>
                <a:spcPct val="150000"/>
              </a:lnSpc>
            </a:pPr>
            <a:r>
              <a:rPr lang="de-CH" sz="1200" noProof="0" dirty="0">
                <a:latin typeface="Montserrat" panose="00000500000000000000" pitchFamily="2" charset="0"/>
              </a:rPr>
              <a:t>Es zeichnet Restaurants aus, die hauptsächlich hausgemachte Speisen anbieten</a:t>
            </a:r>
          </a:p>
          <a:p>
            <a:pPr>
              <a:lnSpc>
                <a:spcPct val="150000"/>
              </a:lnSpc>
            </a:pPr>
            <a:r>
              <a:rPr lang="de-CH" sz="1200" noProof="0" dirty="0">
                <a:latin typeface="Montserrat" panose="00000500000000000000" pitchFamily="2" charset="0"/>
              </a:rPr>
              <a:t>Es garantiert Transparenz gegenüber den Konsument*innen (j</a:t>
            </a:r>
            <a:r>
              <a:rPr lang="de-CH" sz="1200" dirty="0" err="1">
                <a:latin typeface="Montserrat" panose="00000500000000000000" pitchFamily="2" charset="0"/>
              </a:rPr>
              <a:t>ährliche</a:t>
            </a:r>
            <a:r>
              <a:rPr lang="de-CH" sz="1200" dirty="0">
                <a:latin typeface="Montserrat" panose="00000500000000000000" pitchFamily="2" charset="0"/>
              </a:rPr>
              <a:t> Kontrollen)</a:t>
            </a:r>
          </a:p>
          <a:p>
            <a:pPr>
              <a:lnSpc>
                <a:spcPct val="150000"/>
              </a:lnSpc>
            </a:pPr>
            <a:endParaRPr lang="de-CH" sz="1200" noProof="0" dirty="0">
              <a:latin typeface="Montserrat" panose="00000500000000000000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5C9CBB7-40A1-0BB7-CFAF-1E1FB308DAB3}"/>
              </a:ext>
            </a:extLst>
          </p:cNvPr>
          <p:cNvSpPr txBox="1"/>
          <p:nvPr/>
        </p:nvSpPr>
        <p:spPr>
          <a:xfrm>
            <a:off x="256358" y="942040"/>
            <a:ext cx="85366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0">
              <a:buNone/>
            </a:pPr>
            <a:r>
              <a:rPr lang="de-CH" dirty="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rPr>
              <a:t>Ein Gericht gilt als «hausgemacht», wenn es vollständig vor Ort aus Rohprodukten oder traditionell in der Küche verwendeten Produkten zubereitet ist.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FA4EA3A-0661-3D2A-8C32-8C6806E9F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304" y="1681991"/>
            <a:ext cx="3980829" cy="26720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9387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0850" y="457725"/>
            <a:ext cx="7704000" cy="572700"/>
          </a:xfrm>
        </p:spPr>
        <p:txBody>
          <a:bodyPr/>
          <a:lstStyle/>
          <a:p>
            <a:r>
              <a:rPr lang="de-CH" noProof="0" dirty="0">
                <a:latin typeface="Montserrat" panose="00000500000000000000" pitchFamily="2" charset="0"/>
              </a:rPr>
              <a:t>DEFINITION «ROHPRODUKTE»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5750" y="1174839"/>
            <a:ext cx="7704000" cy="2616021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CH" noProof="0" dirty="0">
                <a:latin typeface="Montserrat" panose="00000500000000000000" pitchFamily="2" charset="0"/>
              </a:rPr>
              <a:t>Ein Rohprodukt wurde in keiner Weise verarbeitet (weder erhitzt, noch mariniert</a:t>
            </a:r>
            <a:r>
              <a:rPr lang="de-CH" dirty="0">
                <a:latin typeface="Montserrat" panose="00000500000000000000" pitchFamily="2" charset="0"/>
              </a:rPr>
              <a:t> oder mit anderen Zutaten weiterverarbeitet</a:t>
            </a:r>
            <a:r>
              <a:rPr lang="de-CH" noProof="0" dirty="0">
                <a:latin typeface="Montserrat" panose="00000500000000000000" pitchFamily="2" charset="0"/>
              </a:rPr>
              <a:t>, etc.)</a:t>
            </a:r>
          </a:p>
          <a:p>
            <a:pPr>
              <a:lnSpc>
                <a:spcPct val="125000"/>
              </a:lnSpc>
            </a:pPr>
            <a:r>
              <a:rPr lang="de-CH" dirty="0">
                <a:latin typeface="Montserrat" panose="00000500000000000000" pitchFamily="2" charset="0"/>
              </a:rPr>
              <a:t>Für </a:t>
            </a:r>
            <a:r>
              <a:rPr lang="de-CH" noProof="0" dirty="0">
                <a:latin typeface="Montserrat" panose="00000500000000000000" pitchFamily="2" charset="0"/>
              </a:rPr>
              <a:t>«hausgemachte» Gerichte </a:t>
            </a:r>
            <a:r>
              <a:rPr lang="de-CH" dirty="0">
                <a:latin typeface="Montserrat" panose="00000500000000000000" pitchFamily="2" charset="0"/>
              </a:rPr>
              <a:t>sind </a:t>
            </a:r>
            <a:r>
              <a:rPr lang="de-CH" noProof="0" dirty="0">
                <a:latin typeface="Montserrat" panose="00000500000000000000" pitchFamily="2" charset="0"/>
              </a:rPr>
              <a:t>erlaubt:</a:t>
            </a:r>
          </a:p>
          <a:p>
            <a:pPr lvl="1">
              <a:lnSpc>
                <a:spcPct val="114000"/>
              </a:lnSpc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Gerüstete, geschnittene, gehackte, </a:t>
            </a:r>
            <a:r>
              <a:rPr lang="de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ausgebeinte </a:t>
            </a: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etc. Rohprodukte</a:t>
            </a:r>
          </a:p>
          <a:p>
            <a:pPr lvl="1">
              <a:lnSpc>
                <a:spcPct val="114000"/>
              </a:lnSpc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Getrocknete oder geräucherte Produkte</a:t>
            </a:r>
          </a:p>
          <a:p>
            <a:pPr lvl="1">
              <a:lnSpc>
                <a:spcPct val="114000"/>
              </a:lnSpc>
            </a:pPr>
            <a:r>
              <a:rPr lang="de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Gekühlte und tiefgekühlte Produkte, die nicht vorgekocht sind (Ausnahme: im Wasser oder Dampf blanchiert wird toleriert).</a:t>
            </a:r>
          </a:p>
          <a:p>
            <a:pPr lvl="2">
              <a:lnSpc>
                <a:spcPct val="114000"/>
              </a:lnSpc>
            </a:pP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Sofern individuell </a:t>
            </a:r>
            <a:r>
              <a:rPr lang="de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verpackt</a:t>
            </a:r>
            <a:r>
              <a:rPr lang="de-CH" noProof="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e-CH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ungewürzt (kein Mischgemüse).</a:t>
            </a:r>
            <a:endParaRPr lang="de-CH" noProof="0" dirty="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1154250" y="2973976"/>
            <a:ext cx="582507" cy="29802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noProof="0" dirty="0"/>
          </a:p>
        </p:txBody>
      </p:sp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6AD205C5-A7D8-60D9-DE07-1B96772E9DA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149650" y="44500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8</a:t>
            </a:fld>
            <a:endParaRPr lang="de-CH" sz="1200" dirty="0"/>
          </a:p>
        </p:txBody>
      </p:sp>
    </p:spTree>
    <p:extLst>
      <p:ext uri="{BB962C8B-B14F-4D97-AF65-F5344CB8AC3E}">
        <p14:creationId xmlns:p14="http://schemas.microsoft.com/office/powerpoint/2010/main" val="2469084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6333" y="336795"/>
            <a:ext cx="6499705" cy="1058700"/>
          </a:xfrm>
        </p:spPr>
        <p:txBody>
          <a:bodyPr/>
          <a:lstStyle/>
          <a:p>
            <a:pPr algn="l"/>
            <a:r>
              <a:rPr lang="de-CH" sz="3000" noProof="0" dirty="0">
                <a:latin typeface="Montserrat" panose="00000500000000000000" pitchFamily="2" charset="0"/>
              </a:rPr>
              <a:t>TRADITIONELL IN DER KÜCHE VERWENDETE PRODUKTE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subTitle" idx="1"/>
          </p:nvPr>
        </p:nvSpPr>
        <p:spPr>
          <a:xfrm>
            <a:off x="95780" y="1279263"/>
            <a:ext cx="8500533" cy="1235400"/>
          </a:xfrm>
        </p:spPr>
        <p:txBody>
          <a:bodyPr/>
          <a:lstStyle/>
          <a:p>
            <a:pPr marL="177800" indent="0" algn="l">
              <a:buNone/>
            </a:pPr>
            <a:r>
              <a:rPr lang="de-CH" noProof="0" dirty="0">
                <a:latin typeface="Montserrat" panose="00000500000000000000" pitchFamily="2" charset="0"/>
              </a:rPr>
              <a:t>Beispiele von «</a:t>
            </a:r>
            <a:r>
              <a:rPr lang="de-CH" dirty="0">
                <a:latin typeface="Montserrat" panose="00000500000000000000" pitchFamily="2" charset="0"/>
              </a:rPr>
              <a:t>tolerierten Produkten</a:t>
            </a:r>
            <a:r>
              <a:rPr lang="de-CH" noProof="0" dirty="0">
                <a:latin typeface="Montserrat" panose="00000500000000000000" pitchFamily="2" charset="0"/>
              </a:rPr>
              <a:t>» für die Zubereitung eines hausgemachten Gerichts</a:t>
            </a:r>
            <a:r>
              <a:rPr lang="de-CH" dirty="0">
                <a:latin typeface="Montserrat" panose="00000500000000000000" pitchFamily="2" charset="0"/>
              </a:rPr>
              <a:t>:</a:t>
            </a:r>
            <a:endParaRPr lang="de-CH" sz="1000" noProof="0" dirty="0">
              <a:latin typeface="Montserrat" panose="00000500000000000000" pitchFamily="2" charset="0"/>
            </a:endParaRPr>
          </a:p>
        </p:txBody>
      </p:sp>
      <p:sp>
        <p:nvSpPr>
          <p:cNvPr id="6" name="Foliennummernplatzhalter 3">
            <a:extLst>
              <a:ext uri="{FF2B5EF4-FFF2-40B4-BE49-F238E27FC236}">
                <a16:creationId xmlns:a16="http://schemas.microsoft.com/office/drawing/2014/main" id="{DD613A6A-27E0-D851-118D-C656FF849008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249176" y="4449763"/>
            <a:ext cx="547687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Mulish"/>
                <a:cs typeface="Mulish"/>
                <a:sym typeface="Mulish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fld id="{00000000-1234-1234-1234-123412341234}" type="slidenum">
              <a:rPr lang="de-CH" smtClean="0"/>
              <a:pPr/>
              <a:t>9</a:t>
            </a:fld>
            <a:endParaRPr lang="de-CH" sz="1200" dirty="0"/>
          </a:p>
        </p:txBody>
      </p:sp>
      <p:sp>
        <p:nvSpPr>
          <p:cNvPr id="4" name="Flèche droite 3"/>
          <p:cNvSpPr/>
          <p:nvPr/>
        </p:nvSpPr>
        <p:spPr>
          <a:xfrm>
            <a:off x="999732" y="4444684"/>
            <a:ext cx="472107" cy="26416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noProof="0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0CC31E81-CDA4-E397-BF1D-3B88C3044F16}"/>
              </a:ext>
            </a:extLst>
          </p:cNvPr>
          <p:cNvSpPr txBox="1">
            <a:spLocks/>
          </p:cNvSpPr>
          <p:nvPr/>
        </p:nvSpPr>
        <p:spPr>
          <a:xfrm>
            <a:off x="1073023" y="1698030"/>
            <a:ext cx="7704000" cy="2586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r>
              <a:rPr lang="de-DE" sz="1300" dirty="0"/>
              <a:t>Gepökeltes, Würste, Fleischwaren, mit Ausnahme von Terrinen und Pasteten </a:t>
            </a:r>
          </a:p>
          <a:p>
            <a:r>
              <a:rPr lang="fr-CH" sz="1300" dirty="0" err="1"/>
              <a:t>Käse</a:t>
            </a:r>
            <a:r>
              <a:rPr lang="fr-CH" sz="1300" dirty="0"/>
              <a:t>, Butter, </a:t>
            </a:r>
            <a:r>
              <a:rPr lang="fr-CH" sz="1300" dirty="0" err="1"/>
              <a:t>Rahm</a:t>
            </a:r>
            <a:r>
              <a:rPr lang="fr-CH" sz="1300" dirty="0"/>
              <a:t>, </a:t>
            </a:r>
            <a:r>
              <a:rPr lang="fr-CH" sz="1300" dirty="0" err="1"/>
              <a:t>Milchprodukte</a:t>
            </a:r>
            <a:endParaRPr lang="fr-CH" sz="1300" dirty="0"/>
          </a:p>
          <a:p>
            <a:r>
              <a:rPr lang="de-CH" sz="1300" dirty="0"/>
              <a:t>Tofu, </a:t>
            </a:r>
            <a:r>
              <a:rPr lang="de-CH" sz="1300" dirty="0" err="1"/>
              <a:t>Tempeh</a:t>
            </a:r>
            <a:r>
              <a:rPr lang="de-CH" sz="1300" dirty="0"/>
              <a:t>, Seitan - </a:t>
            </a:r>
            <a:r>
              <a:rPr lang="de-CH" sz="1300" dirty="0" err="1"/>
              <a:t>nature</a:t>
            </a:r>
            <a:r>
              <a:rPr lang="de-CH" sz="1300" dirty="0"/>
              <a:t> oder geräuchert</a:t>
            </a:r>
          </a:p>
          <a:p>
            <a:r>
              <a:rPr lang="fr-CH" sz="1300" dirty="0" err="1"/>
              <a:t>Speisefette</a:t>
            </a:r>
            <a:r>
              <a:rPr lang="fr-CH" sz="1300" dirty="0"/>
              <a:t> </a:t>
            </a:r>
          </a:p>
          <a:p>
            <a:r>
              <a:rPr lang="fr-CH" sz="1300" dirty="0" err="1"/>
              <a:t>Eingemachtes</a:t>
            </a:r>
            <a:r>
              <a:rPr lang="fr-CH" sz="1300" dirty="0"/>
              <a:t> </a:t>
            </a:r>
            <a:r>
              <a:rPr lang="fr-CH" sz="1300" dirty="0" err="1"/>
              <a:t>Gemüse</a:t>
            </a:r>
            <a:r>
              <a:rPr lang="fr-CH" sz="1300" dirty="0"/>
              <a:t> </a:t>
            </a:r>
            <a:r>
              <a:rPr lang="fr-CH" sz="1300" dirty="0" err="1"/>
              <a:t>und</a:t>
            </a:r>
            <a:r>
              <a:rPr lang="fr-CH" sz="1300" dirty="0"/>
              <a:t> </a:t>
            </a:r>
            <a:r>
              <a:rPr lang="fr-CH" sz="1300" dirty="0" err="1"/>
              <a:t>Früchte</a:t>
            </a:r>
            <a:r>
              <a:rPr lang="fr-CH" sz="1300" dirty="0"/>
              <a:t> </a:t>
            </a:r>
          </a:p>
          <a:p>
            <a:r>
              <a:rPr lang="de-CH" sz="1300" dirty="0"/>
              <a:t>Brot, Mehl, Paniermehl</a:t>
            </a:r>
          </a:p>
          <a:p>
            <a:r>
              <a:rPr lang="de-CH" sz="1300" dirty="0"/>
              <a:t>Trockene Teigwaren (ungefüllt), Getreide</a:t>
            </a:r>
          </a:p>
          <a:p>
            <a:r>
              <a:rPr lang="de-CH" sz="1300" dirty="0"/>
              <a:t>Konserven (Essig, Öl, Pelati ungewürzt)</a:t>
            </a:r>
          </a:p>
          <a:p>
            <a:r>
              <a:rPr lang="de-CH" sz="1300" dirty="0"/>
              <a:t>Getrennte Eier, Hefe, Gelatine</a:t>
            </a:r>
          </a:p>
          <a:p>
            <a:r>
              <a:rPr lang="de-CH" sz="1300" dirty="0"/>
              <a:t>Schokolade, Kaffee, Tee und Kräutertee</a:t>
            </a:r>
          </a:p>
          <a:p>
            <a:r>
              <a:rPr lang="de-CH" sz="1300" dirty="0"/>
              <a:t>Roher Blätterteig, Brik- und Filo-Teig</a:t>
            </a:r>
          </a:p>
          <a:p>
            <a:endParaRPr lang="de-CH" sz="800" dirty="0"/>
          </a:p>
          <a:p>
            <a:pPr marL="439738" indent="0">
              <a:buFont typeface="Nunito Light"/>
              <a:buNone/>
              <a:tabLst>
                <a:tab pos="4129088" algn="l"/>
              </a:tabLst>
            </a:pPr>
            <a:r>
              <a:rPr lang="de-CH" i="1" dirty="0"/>
              <a:t>Ergänzende Auflistung im Pflichtenheft und im FAQ</a:t>
            </a:r>
          </a:p>
        </p:txBody>
      </p:sp>
    </p:spTree>
    <p:extLst>
      <p:ext uri="{BB962C8B-B14F-4D97-AF65-F5344CB8AC3E}">
        <p14:creationId xmlns:p14="http://schemas.microsoft.com/office/powerpoint/2010/main" val="1654374653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Bachelor Thesis by Slidesgo">
  <a:themeElements>
    <a:clrScheme name="Personnalisé 1">
      <a:dk1>
        <a:srgbClr val="5C5C5F"/>
      </a:dk1>
      <a:lt1>
        <a:srgbClr val="FE9761"/>
      </a:lt1>
      <a:dk2>
        <a:srgbClr val="FE9761"/>
      </a:dk2>
      <a:lt2>
        <a:srgbClr val="FAFAFA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Personnalisé 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1066</Words>
  <Application>Microsoft Office PowerPoint</Application>
  <PresentationFormat>Bildschirmpräsentation (16:9)</PresentationFormat>
  <Paragraphs>204</Paragraphs>
  <Slides>21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9" baseType="lpstr">
      <vt:lpstr>Arial</vt:lpstr>
      <vt:lpstr>Nunito Light</vt:lpstr>
      <vt:lpstr>Courier New</vt:lpstr>
      <vt:lpstr>Mulish</vt:lpstr>
      <vt:lpstr>Montserrat</vt:lpstr>
      <vt:lpstr>Quicksand</vt:lpstr>
      <vt:lpstr>Calibri</vt:lpstr>
      <vt:lpstr>Elegant Bachelor Thesis by Slidesgo</vt:lpstr>
      <vt:lpstr>LABEL FAIT MAISON</vt:lpstr>
      <vt:lpstr>UNSER NETZWERK</vt:lpstr>
      <vt:lpstr>DIE ZENTRALEN WERTE</vt:lpstr>
      <vt:lpstr>DIVERSITÄT DER MITGLIEDER</vt:lpstr>
      <vt:lpstr>MITGLIEDER-NETZWERK</vt:lpstr>
      <vt:lpstr>MITGLIEDER-NETZWRK</vt:lpstr>
      <vt:lpstr>DEFINITION «HAUSGEMACHT» </vt:lpstr>
      <vt:lpstr>DEFINITION «ROHPRODUKTE»</vt:lpstr>
      <vt:lpstr>TRADITIONELL IN DER KÜCHE VERWENDETE PRODUKTE</vt:lpstr>
      <vt:lpstr>DIE VORTEILE DES LABELS</vt:lpstr>
      <vt:lpstr>DIE VORTEILE DES LABELS </vt:lpstr>
      <vt:lpstr>VORTEILE FÜR ALLE </vt:lpstr>
      <vt:lpstr>KOMMUNIKATIONSKAMPAGNEN</vt:lpstr>
      <vt:lpstr>ATELIERS FÜR BERUFSKÖCH:INNEN</vt:lpstr>
      <vt:lpstr>MITGLIEDER- &amp; PARTNER-EVENTS</vt:lpstr>
      <vt:lpstr>EVENTS UND MEDIENARBEIT</vt:lpstr>
      <vt:lpstr>PowerPoint-Präsentation</vt:lpstr>
      <vt:lpstr>ZUFRIEDENHEIT</vt:lpstr>
      <vt:lpstr>TESTIMONIALS</vt:lpstr>
      <vt:lpstr>BEITRITTSVERFAHREN</vt:lpstr>
      <vt:lpstr>WIR FREUEN UNS  AUF IHRE KONTAKTAUFNAHME!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Label   Fait Maison</dc:title>
  <dc:creator>Stéphanie Roulier Morandi</dc:creator>
  <cp:lastModifiedBy>LFM - Bettina Tschuor</cp:lastModifiedBy>
  <cp:revision>88</cp:revision>
  <dcterms:modified xsi:type="dcterms:W3CDTF">2026-01-20T17:08:42Z</dcterms:modified>
</cp:coreProperties>
</file>